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73" r:id="rId2"/>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s, Tehran (davtj)" initials="DT(" lastIdx="3" clrIdx="0">
    <p:extLst>
      <p:ext uri="{19B8F6BF-5375-455C-9EA6-DF929625EA0E}">
        <p15:presenceInfo xmlns:p15="http://schemas.microsoft.com/office/powerpoint/2012/main" userId="S::davtj@ucmail.uc.edu::527198c8-206d-4536-9651-34251163cdf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148C"/>
    <a:srgbClr val="263238"/>
    <a:srgbClr val="006A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0" autoAdjust="0"/>
    <p:restoredTop sz="94312" autoAdjust="0"/>
  </p:normalViewPr>
  <p:slideViewPr>
    <p:cSldViewPr snapToGrid="0">
      <p:cViewPr>
        <p:scale>
          <a:sx n="20" d="100"/>
          <a:sy n="20" d="100"/>
        </p:scale>
        <p:origin x="185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9D1716-0FF1-41C1-BF8A-9D6A3F220C23}" type="datetimeFigureOut">
              <a:rPr lang="en-US" smtClean="0"/>
              <a:t>6/30/2019</a:t>
            </a:fld>
            <a:endParaRPr lang="en-US"/>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0ACC5C-C64F-4B4E-9170-42B811698572}" type="slidenum">
              <a:rPr lang="en-US" smtClean="0"/>
              <a:t>‹#›</a:t>
            </a:fld>
            <a:endParaRPr lang="en-US"/>
          </a:p>
        </p:txBody>
      </p:sp>
    </p:spTree>
    <p:extLst>
      <p:ext uri="{BB962C8B-B14F-4D97-AF65-F5344CB8AC3E}">
        <p14:creationId xmlns:p14="http://schemas.microsoft.com/office/powerpoint/2010/main" val="146528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0ACC5C-C64F-4B4E-9170-42B811698572}" type="slidenum">
              <a:rPr lang="en-US" smtClean="0"/>
              <a:t>1</a:t>
            </a:fld>
            <a:endParaRPr lang="en-US"/>
          </a:p>
        </p:txBody>
      </p:sp>
    </p:spTree>
    <p:extLst>
      <p:ext uri="{BB962C8B-B14F-4D97-AF65-F5344CB8AC3E}">
        <p14:creationId xmlns:p14="http://schemas.microsoft.com/office/powerpoint/2010/main" val="1753172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p>
        </p:txBody>
      </p:sp>
      <p:sp>
        <p:nvSpPr>
          <p:cNvPr id="4" name="Date Placeholder 3"/>
          <p:cNvSpPr>
            <a:spLocks noGrp="1"/>
          </p:cNvSpPr>
          <p:nvPr>
            <p:ph type="dt" sz="half" idx="10"/>
          </p:nvPr>
        </p:nvSpPr>
        <p:spPr/>
        <p:txBody>
          <a:bodyPr/>
          <a:lstStyle/>
          <a:p>
            <a:fld id="{3510B498-9D4D-4FAD-891F-E57FF8B5A028}" type="datetimeFigureOut">
              <a:rPr lang="en-US" smtClean="0"/>
              <a:t>6/30/2019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513E7-4515-4082-A960-D4704025B30C}" type="slidenum">
              <a:rPr lang="en-US" smtClean="0"/>
              <a:t>‹#›</a:t>
            </a:fld>
            <a:endParaRPr lang="en-US"/>
          </a:p>
        </p:txBody>
      </p:sp>
    </p:spTree>
    <p:extLst>
      <p:ext uri="{BB962C8B-B14F-4D97-AF65-F5344CB8AC3E}">
        <p14:creationId xmlns:p14="http://schemas.microsoft.com/office/powerpoint/2010/main" val="3110399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10B498-9D4D-4FAD-891F-E57FF8B5A028}" type="datetimeFigureOut">
              <a:rPr lang="en-US" smtClean="0"/>
              <a:t>6/30/2019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513E7-4515-4082-A960-D4704025B30C}" type="slidenum">
              <a:rPr lang="en-US" smtClean="0"/>
              <a:t>‹#›</a:t>
            </a:fld>
            <a:endParaRPr lang="en-US"/>
          </a:p>
        </p:txBody>
      </p:sp>
    </p:spTree>
    <p:extLst>
      <p:ext uri="{BB962C8B-B14F-4D97-AF65-F5344CB8AC3E}">
        <p14:creationId xmlns:p14="http://schemas.microsoft.com/office/powerpoint/2010/main" val="1745238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10B498-9D4D-4FAD-891F-E57FF8B5A028}" type="datetimeFigureOut">
              <a:rPr lang="en-US" smtClean="0"/>
              <a:t>6/30/2019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513E7-4515-4082-A960-D4704025B30C}" type="slidenum">
              <a:rPr lang="en-US" smtClean="0"/>
              <a:t>‹#›</a:t>
            </a:fld>
            <a:endParaRPr lang="en-US"/>
          </a:p>
        </p:txBody>
      </p:sp>
    </p:spTree>
    <p:extLst>
      <p:ext uri="{BB962C8B-B14F-4D97-AF65-F5344CB8AC3E}">
        <p14:creationId xmlns:p14="http://schemas.microsoft.com/office/powerpoint/2010/main" val="4124402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10B498-9D4D-4FAD-891F-E57FF8B5A028}" type="datetimeFigureOut">
              <a:rPr lang="en-US" smtClean="0"/>
              <a:t>6/30/2019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513E7-4515-4082-A960-D4704025B30C}" type="slidenum">
              <a:rPr lang="en-US" smtClean="0"/>
              <a:t>‹#›</a:t>
            </a:fld>
            <a:endParaRPr lang="en-US"/>
          </a:p>
        </p:txBody>
      </p:sp>
    </p:spTree>
    <p:extLst>
      <p:ext uri="{BB962C8B-B14F-4D97-AF65-F5344CB8AC3E}">
        <p14:creationId xmlns:p14="http://schemas.microsoft.com/office/powerpoint/2010/main" val="1360890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10B498-9D4D-4FAD-891F-E57FF8B5A028}" type="datetimeFigureOut">
              <a:rPr lang="en-US" smtClean="0"/>
              <a:t>6/30/2019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513E7-4515-4082-A960-D4704025B30C}" type="slidenum">
              <a:rPr lang="en-US" smtClean="0"/>
              <a:t>‹#›</a:t>
            </a:fld>
            <a:endParaRPr lang="en-US"/>
          </a:p>
        </p:txBody>
      </p:sp>
    </p:spTree>
    <p:extLst>
      <p:ext uri="{BB962C8B-B14F-4D97-AF65-F5344CB8AC3E}">
        <p14:creationId xmlns:p14="http://schemas.microsoft.com/office/powerpoint/2010/main" val="4073890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81421"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326826"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10B498-9D4D-4FAD-891F-E57FF8B5A028}" type="datetimeFigureOut">
              <a:rPr lang="en-US" smtClean="0"/>
              <a:t>6/30/2019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B513E7-4515-4082-A960-D4704025B30C}" type="slidenum">
              <a:rPr lang="en-US" smtClean="0"/>
              <a:t>‹#›</a:t>
            </a:fld>
            <a:endParaRPr lang="en-US"/>
          </a:p>
        </p:txBody>
      </p:sp>
    </p:spTree>
    <p:extLst>
      <p:ext uri="{BB962C8B-B14F-4D97-AF65-F5344CB8AC3E}">
        <p14:creationId xmlns:p14="http://schemas.microsoft.com/office/powerpoint/2010/main" val="3338692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510B498-9D4D-4FAD-891F-E57FF8B5A028}" type="datetimeFigureOut">
              <a:rPr lang="en-US" smtClean="0"/>
              <a:t>6/30/2019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B513E7-4515-4082-A960-D4704025B30C}" type="slidenum">
              <a:rPr lang="en-US" smtClean="0"/>
              <a:t>‹#›</a:t>
            </a:fld>
            <a:endParaRPr lang="en-US"/>
          </a:p>
        </p:txBody>
      </p:sp>
    </p:spTree>
    <p:extLst>
      <p:ext uri="{BB962C8B-B14F-4D97-AF65-F5344CB8AC3E}">
        <p14:creationId xmlns:p14="http://schemas.microsoft.com/office/powerpoint/2010/main" val="1022250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10B498-9D4D-4FAD-891F-E57FF8B5A028}" type="datetimeFigureOut">
              <a:rPr lang="en-US" smtClean="0"/>
              <a:t>6/30/2019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B513E7-4515-4082-A960-D4704025B30C}" type="slidenum">
              <a:rPr lang="en-US" smtClean="0"/>
              <a:t>‹#›</a:t>
            </a:fld>
            <a:endParaRPr lang="en-US"/>
          </a:p>
        </p:txBody>
      </p:sp>
    </p:spTree>
    <p:extLst>
      <p:ext uri="{BB962C8B-B14F-4D97-AF65-F5344CB8AC3E}">
        <p14:creationId xmlns:p14="http://schemas.microsoft.com/office/powerpoint/2010/main" val="810994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10B498-9D4D-4FAD-891F-E57FF8B5A028}" type="datetimeFigureOut">
              <a:rPr lang="en-US" smtClean="0"/>
              <a:t>6/30/2019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B513E7-4515-4082-A960-D4704025B30C}" type="slidenum">
              <a:rPr lang="en-US" smtClean="0"/>
              <a:t>‹#›</a:t>
            </a:fld>
            <a:endParaRPr lang="en-US"/>
          </a:p>
        </p:txBody>
      </p:sp>
    </p:spTree>
    <p:extLst>
      <p:ext uri="{BB962C8B-B14F-4D97-AF65-F5344CB8AC3E}">
        <p14:creationId xmlns:p14="http://schemas.microsoft.com/office/powerpoint/2010/main" val="3769441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3510B498-9D4D-4FAD-891F-E57FF8B5A028}" type="datetimeFigureOut">
              <a:rPr lang="en-US" smtClean="0"/>
              <a:t>6/30/2019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B513E7-4515-4082-A960-D4704025B30C}" type="slidenum">
              <a:rPr lang="en-US" smtClean="0"/>
              <a:t>‹#›</a:t>
            </a:fld>
            <a:endParaRPr lang="en-US"/>
          </a:p>
        </p:txBody>
      </p:sp>
    </p:spTree>
    <p:extLst>
      <p:ext uri="{BB962C8B-B14F-4D97-AF65-F5344CB8AC3E}">
        <p14:creationId xmlns:p14="http://schemas.microsoft.com/office/powerpoint/2010/main" val="3237783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3510B498-9D4D-4FAD-891F-E57FF8B5A028}" type="datetimeFigureOut">
              <a:rPr lang="en-US" smtClean="0"/>
              <a:t>6/30/2019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B513E7-4515-4082-A960-D4704025B30C}" type="slidenum">
              <a:rPr lang="en-US" smtClean="0"/>
              <a:t>‹#›</a:t>
            </a:fld>
            <a:endParaRPr lang="en-US"/>
          </a:p>
        </p:txBody>
      </p:sp>
    </p:spTree>
    <p:extLst>
      <p:ext uri="{BB962C8B-B14F-4D97-AF65-F5344CB8AC3E}">
        <p14:creationId xmlns:p14="http://schemas.microsoft.com/office/powerpoint/2010/main" val="2095100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3510B498-9D4D-4FAD-891F-E57FF8B5A028}" type="datetimeFigureOut">
              <a:rPr lang="en-US" smtClean="0"/>
              <a:t>6/30/2019</a:t>
            </a:fld>
            <a:endParaRPr lang="en-US"/>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87B513E7-4515-4082-A960-D4704025B30C}" type="slidenum">
              <a:rPr lang="en-US" smtClean="0"/>
              <a:t>‹#›</a:t>
            </a:fld>
            <a:endParaRPr lang="en-US"/>
          </a:p>
        </p:txBody>
      </p:sp>
    </p:spTree>
    <p:extLst>
      <p:ext uri="{BB962C8B-B14F-4D97-AF65-F5344CB8AC3E}">
        <p14:creationId xmlns:p14="http://schemas.microsoft.com/office/powerpoint/2010/main" val="193892912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tiff"/><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tiff"/><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98F3ACF4-6A80-4F69-AEA8-9B4C8CF4E7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2685" y="12235215"/>
            <a:ext cx="8457134" cy="6040810"/>
          </a:xfrm>
          <a:prstGeom prst="rect">
            <a:avLst/>
          </a:prstGeom>
        </p:spPr>
      </p:pic>
      <p:pic>
        <p:nvPicPr>
          <p:cNvPr id="36" name="Picture 35">
            <a:extLst>
              <a:ext uri="{FF2B5EF4-FFF2-40B4-BE49-F238E27FC236}">
                <a16:creationId xmlns:a16="http://schemas.microsoft.com/office/drawing/2014/main" id="{E84EF235-57A9-48BB-983C-DC4F0ECE5B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0028" y="12278215"/>
            <a:ext cx="8460914" cy="6043510"/>
          </a:xfrm>
          <a:prstGeom prst="rect">
            <a:avLst/>
          </a:prstGeom>
        </p:spPr>
      </p:pic>
      <p:sp>
        <p:nvSpPr>
          <p:cNvPr id="11" name="Rectangle 10">
            <a:extLst>
              <a:ext uri="{FF2B5EF4-FFF2-40B4-BE49-F238E27FC236}">
                <a16:creationId xmlns:a16="http://schemas.microsoft.com/office/drawing/2014/main" id="{0D074D9C-0647-4697-8C43-9C38EB7E0278}"/>
              </a:ext>
            </a:extLst>
          </p:cNvPr>
          <p:cNvSpPr/>
          <p:nvPr/>
        </p:nvSpPr>
        <p:spPr>
          <a:xfrm>
            <a:off x="0" y="39410515"/>
            <a:ext cx="30275213" cy="33816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3"/>
          </a:p>
        </p:txBody>
      </p:sp>
      <p:sp>
        <p:nvSpPr>
          <p:cNvPr id="5" name="TextBox 4">
            <a:extLst>
              <a:ext uri="{FF2B5EF4-FFF2-40B4-BE49-F238E27FC236}">
                <a16:creationId xmlns:a16="http://schemas.microsoft.com/office/drawing/2014/main" id="{F98AF760-C359-4592-BF1F-0C7A94DA9F89}"/>
              </a:ext>
            </a:extLst>
          </p:cNvPr>
          <p:cNvSpPr txBox="1"/>
          <p:nvPr/>
        </p:nvSpPr>
        <p:spPr>
          <a:xfrm>
            <a:off x="890287" y="8825800"/>
            <a:ext cx="7295122" cy="15678138"/>
          </a:xfrm>
          <a:prstGeom prst="rect">
            <a:avLst/>
          </a:prstGeom>
          <a:noFill/>
        </p:spPr>
        <p:txBody>
          <a:bodyPr wrap="square" rtlCol="0">
            <a:spAutoFit/>
          </a:bodyPr>
          <a:lstStyle/>
          <a:p>
            <a:pPr>
              <a:lnSpc>
                <a:spcPct val="120000"/>
              </a:lnSpc>
            </a:pPr>
            <a:r>
              <a:rPr lang="en-US" sz="4400" b="1" cap="small" dirty="0">
                <a:solidFill>
                  <a:srgbClr val="C00000"/>
                </a:solidFill>
                <a:latin typeface="Lato Black" panose="020F0A02020204030203" pitchFamily="34" charset="0"/>
                <a:cs typeface="Arial" panose="020B0604020202020204" pitchFamily="34" charset="0"/>
              </a:rPr>
              <a:t>Background</a:t>
            </a:r>
          </a:p>
          <a:p>
            <a:pPr marL="365760" lvl="0" indent="-274320" defTabSz="914400" eaLnBrk="0" fontAlgn="base" hangingPunct="0">
              <a:spcBef>
                <a:spcPct val="0"/>
              </a:spcBef>
              <a:spcAft>
                <a:spcPct val="0"/>
              </a:spcAft>
              <a:buFont typeface="Arial" panose="020B0604020202020204" pitchFamily="34" charset="0"/>
              <a:buChar char="•"/>
            </a:pPr>
            <a:r>
              <a:rPr lang="en-US" altLang="en-US" sz="3200" dirty="0">
                <a:solidFill>
                  <a:srgbClr val="000000"/>
                </a:solidFill>
                <a:latin typeface="Calibri (Body)"/>
                <a:cs typeface="Arial" panose="020B0604020202020204" pitchFamily="34" charset="0"/>
              </a:rPr>
              <a:t>Successful joint action results from actors effectively coordinating their behavior with one another to meet their shared task demands </a:t>
            </a:r>
            <a:r>
              <a:rPr lang="en-US" altLang="en-US" sz="3200" b="1" dirty="0">
                <a:solidFill>
                  <a:srgbClr val="000000"/>
                </a:solidFill>
                <a:latin typeface="Calibri (Body)"/>
                <a:cs typeface="Arial" panose="020B0604020202020204" pitchFamily="34" charset="0"/>
              </a:rPr>
              <a:t>while also managing individual task demands</a:t>
            </a:r>
            <a:r>
              <a:rPr lang="en-US" altLang="en-US" sz="3200" dirty="0">
                <a:solidFill>
                  <a:srgbClr val="000000"/>
                </a:solidFill>
                <a:latin typeface="Calibri (Body)"/>
                <a:cs typeface="Arial" panose="020B0604020202020204" pitchFamily="34" charset="0"/>
              </a:rPr>
              <a:t>. </a:t>
            </a:r>
          </a:p>
          <a:p>
            <a:pPr marL="365760" lvl="0" indent="-274320" defTabSz="914400" eaLnBrk="0" fontAlgn="base" hangingPunct="0">
              <a:spcBef>
                <a:spcPct val="0"/>
              </a:spcBef>
              <a:spcAft>
                <a:spcPct val="0"/>
              </a:spcAft>
              <a:buFont typeface="Arial" panose="020B0604020202020204" pitchFamily="34" charset="0"/>
              <a:buChar char="•"/>
            </a:pPr>
            <a:r>
              <a:rPr lang="en-US" altLang="en-US" sz="3200" dirty="0">
                <a:solidFill>
                  <a:srgbClr val="000000"/>
                </a:solidFill>
                <a:latin typeface="Calibri (Body)"/>
                <a:cs typeface="Arial" panose="020B0604020202020204" pitchFamily="34" charset="0"/>
              </a:rPr>
              <a:t>Asymmetries in individual task demands have been shown to affect the dynamics of both intrapersonal and interpersonal coordination during joint action [1]. </a:t>
            </a:r>
          </a:p>
          <a:p>
            <a:pPr marL="365760" lvl="0" indent="-274320" defTabSz="914400" eaLnBrk="0" fontAlgn="base" hangingPunct="0">
              <a:spcBef>
                <a:spcPct val="0"/>
              </a:spcBef>
              <a:spcAft>
                <a:spcPct val="0"/>
              </a:spcAft>
              <a:buFont typeface="Arial" panose="020B0604020202020204" pitchFamily="34" charset="0"/>
              <a:buChar char="•"/>
            </a:pPr>
            <a:r>
              <a:rPr lang="en-US" altLang="en-US" sz="3200" dirty="0">
                <a:solidFill>
                  <a:srgbClr val="000000"/>
                </a:solidFill>
                <a:latin typeface="Calibri (Body)"/>
                <a:cs typeface="Arial" panose="020B0604020202020204" pitchFamily="34" charset="0"/>
              </a:rPr>
              <a:t>Further, differences in attractor strength result in marked by differences in movement variability when comparing in-phase and anti-phase coordination patterns; [2] approach versus avoid conditions.</a:t>
            </a:r>
          </a:p>
          <a:p>
            <a:pPr marL="365760" lvl="0" indent="-274320" defTabSz="914400" eaLnBrk="0" fontAlgn="base" hangingPunct="0">
              <a:spcBef>
                <a:spcPct val="0"/>
              </a:spcBef>
              <a:spcAft>
                <a:spcPct val="0"/>
              </a:spcAft>
              <a:buFont typeface="Arial" panose="020B0604020202020204" pitchFamily="34" charset="0"/>
              <a:buChar char="•"/>
            </a:pPr>
            <a:r>
              <a:rPr lang="en-US" altLang="en-US" sz="3200" dirty="0">
                <a:solidFill>
                  <a:srgbClr val="000000"/>
                </a:solidFill>
                <a:latin typeface="Calibri (Body)"/>
                <a:cs typeface="Arial" panose="020B0604020202020204" pitchFamily="34" charset="0"/>
              </a:rPr>
              <a:t>Using an intrapersonal Fitts’ Law task, [3] concluded that manipulation of indices of difficulty (IDs), or the value that represents the overall task difficulty based on target distance and width and the resulting variability when hitting the targets, may demand more complex modifications than simply changing a single parameter related to the ID.</a:t>
            </a:r>
          </a:p>
          <a:p>
            <a:pPr marL="365760" lvl="0" indent="-274320" defTabSz="914400" eaLnBrk="0" fontAlgn="base" hangingPunct="0">
              <a:spcBef>
                <a:spcPct val="0"/>
              </a:spcBef>
              <a:spcAft>
                <a:spcPct val="0"/>
              </a:spcAft>
              <a:buFont typeface="Arial" panose="020B0604020202020204" pitchFamily="34" charset="0"/>
              <a:buChar char="•"/>
            </a:pPr>
            <a:r>
              <a:rPr lang="en-US" altLang="en-US" sz="3200" b="1" dirty="0">
                <a:solidFill>
                  <a:srgbClr val="000000"/>
                </a:solidFill>
                <a:latin typeface="Calibri (Body)"/>
                <a:cs typeface="Arial" panose="020B0604020202020204" pitchFamily="34" charset="0"/>
              </a:rPr>
              <a:t>The current project investigated the relationship between difficulty in task demands at the individual and shared levels and how they correspond to the resulting joint action dynamics.</a:t>
            </a:r>
            <a:endParaRPr lang="en-US" sz="4541" b="1" dirty="0">
              <a:latin typeface="Lato" panose="020F0502020204030203" pitchFamily="34" charset="0"/>
              <a:cs typeface="Arial" panose="020B0604020202020204" pitchFamily="34" charset="0"/>
            </a:endParaRPr>
          </a:p>
        </p:txBody>
      </p:sp>
      <p:sp>
        <p:nvSpPr>
          <p:cNvPr id="10" name="Rectangle 9">
            <a:extLst>
              <a:ext uri="{FF2B5EF4-FFF2-40B4-BE49-F238E27FC236}">
                <a16:creationId xmlns:a16="http://schemas.microsoft.com/office/drawing/2014/main" id="{030386EC-D1AC-48D0-B2EC-0AD1DA88A8AB}"/>
              </a:ext>
            </a:extLst>
          </p:cNvPr>
          <p:cNvSpPr/>
          <p:nvPr/>
        </p:nvSpPr>
        <p:spPr>
          <a:xfrm>
            <a:off x="-1" y="11587"/>
            <a:ext cx="30275213" cy="58812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3"/>
          </a:p>
        </p:txBody>
      </p:sp>
      <p:sp>
        <p:nvSpPr>
          <p:cNvPr id="2" name="Rectangle 1">
            <a:extLst>
              <a:ext uri="{FF2B5EF4-FFF2-40B4-BE49-F238E27FC236}">
                <a16:creationId xmlns:a16="http://schemas.microsoft.com/office/drawing/2014/main" id="{699EE2F9-E368-471F-966F-6846CB3D7866}"/>
              </a:ext>
            </a:extLst>
          </p:cNvPr>
          <p:cNvSpPr/>
          <p:nvPr/>
        </p:nvSpPr>
        <p:spPr>
          <a:xfrm>
            <a:off x="1104992" y="377085"/>
            <a:ext cx="28616259" cy="4874476"/>
          </a:xfrm>
          <a:prstGeom prst="rect">
            <a:avLst/>
          </a:prstGeom>
        </p:spPr>
        <p:txBody>
          <a:bodyPr wrap="square">
            <a:spAutoFit/>
          </a:bodyPr>
          <a:lstStyle/>
          <a:p>
            <a:pPr>
              <a:lnSpc>
                <a:spcPct val="130000"/>
              </a:lnSpc>
            </a:pPr>
            <a:r>
              <a:rPr lang="en-US" sz="12500" b="1" dirty="0">
                <a:solidFill>
                  <a:schemeClr val="bg1"/>
                </a:solidFill>
                <a:latin typeface="Lato Black" panose="020F0A02020204030203" pitchFamily="34" charset="0"/>
                <a:ea typeface="Roboto" panose="02000000000000000000" pitchFamily="2" charset="0"/>
                <a:cs typeface="Arial" panose="020B0604020202020204" pitchFamily="34" charset="0"/>
              </a:rPr>
              <a:t>Differences in task difficulty affects the dynamics of coordination.</a:t>
            </a:r>
            <a:endParaRPr lang="en-US" sz="12500" dirty="0"/>
          </a:p>
        </p:txBody>
      </p:sp>
      <p:cxnSp>
        <p:nvCxnSpPr>
          <p:cNvPr id="14" name="Straight Connector 13">
            <a:extLst>
              <a:ext uri="{FF2B5EF4-FFF2-40B4-BE49-F238E27FC236}">
                <a16:creationId xmlns:a16="http://schemas.microsoft.com/office/drawing/2014/main" id="{CF352244-5B1B-48A4-BB73-9F770DBFB737}"/>
              </a:ext>
            </a:extLst>
          </p:cNvPr>
          <p:cNvCxnSpPr>
            <a:cxnSpLocks/>
          </p:cNvCxnSpPr>
          <p:nvPr/>
        </p:nvCxnSpPr>
        <p:spPr>
          <a:xfrm>
            <a:off x="8908026" y="8771019"/>
            <a:ext cx="0" cy="28552993"/>
          </a:xfrm>
          <a:prstGeom prst="line">
            <a:avLst/>
          </a:prstGeom>
          <a:ln w="9525" cap="flat" cmpd="sng" algn="ct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FEF09AAC-A47D-43E5-A106-FABBAC32BA3E}"/>
              </a:ext>
            </a:extLst>
          </p:cNvPr>
          <p:cNvSpPr txBox="1"/>
          <p:nvPr/>
        </p:nvSpPr>
        <p:spPr>
          <a:xfrm>
            <a:off x="921932" y="6322692"/>
            <a:ext cx="28982377" cy="923330"/>
          </a:xfrm>
          <a:prstGeom prst="rect">
            <a:avLst/>
          </a:prstGeom>
          <a:noFill/>
        </p:spPr>
        <p:txBody>
          <a:bodyPr wrap="square" rtlCol="0">
            <a:spAutoFit/>
          </a:bodyPr>
          <a:lstStyle/>
          <a:p>
            <a:pPr algn="ctr"/>
            <a:r>
              <a:rPr lang="en-US" sz="5400" b="1" dirty="0">
                <a:latin typeface="Lato" panose="020F0502020204030203" pitchFamily="34" charset="0"/>
                <a:cs typeface="Lato" panose="020F0502020204030203" pitchFamily="34" charset="0"/>
              </a:rPr>
              <a:t>What Fitts: Asymmetrical Task Demands Influence Joint Action Outcomes</a:t>
            </a:r>
            <a:endParaRPr lang="en-US" sz="5400" dirty="0"/>
          </a:p>
        </p:txBody>
      </p:sp>
      <p:sp>
        <p:nvSpPr>
          <p:cNvPr id="22" name="TextBox 21">
            <a:extLst>
              <a:ext uri="{FF2B5EF4-FFF2-40B4-BE49-F238E27FC236}">
                <a16:creationId xmlns:a16="http://schemas.microsoft.com/office/drawing/2014/main" id="{5BAD9AF1-DB1F-458B-8FD1-3E2EA4A57D8C}"/>
              </a:ext>
            </a:extLst>
          </p:cNvPr>
          <p:cNvSpPr txBox="1"/>
          <p:nvPr/>
        </p:nvSpPr>
        <p:spPr>
          <a:xfrm>
            <a:off x="5272386" y="7108362"/>
            <a:ext cx="20281468" cy="1225272"/>
          </a:xfrm>
          <a:prstGeom prst="rect">
            <a:avLst/>
          </a:prstGeom>
          <a:noFill/>
        </p:spPr>
        <p:txBody>
          <a:bodyPr wrap="square" rtlCol="0">
            <a:spAutoFit/>
          </a:bodyPr>
          <a:lstStyle/>
          <a:p>
            <a:pPr algn="ctr"/>
            <a:r>
              <a:rPr lang="en-US" sz="4162" b="1" dirty="0">
                <a:latin typeface="Lato" panose="020F0502020204030203" pitchFamily="34" charset="0"/>
                <a:cs typeface="Lato" panose="020F0502020204030203" pitchFamily="34" charset="0"/>
              </a:rPr>
              <a:t>Sierra F. Corbin, Maurice Lamb, &amp; Tehran Davis</a:t>
            </a:r>
          </a:p>
          <a:p>
            <a:pPr algn="ctr"/>
            <a:r>
              <a:rPr lang="en-US" sz="3200" b="1" dirty="0">
                <a:latin typeface="Arial" panose="020B0604020202020204" pitchFamily="34" charset="0"/>
                <a:ea typeface="Calibri" panose="020F0502020204030204" pitchFamily="34" charset="0"/>
                <a:cs typeface="Times New Roman" panose="02020603050405020304" pitchFamily="18" charset="0"/>
              </a:rPr>
              <a:t>Center for Cognition, Action, &amp; Perception, Department of Psychology, University of Cincinnati</a:t>
            </a:r>
            <a:endParaRPr lang="en-US" sz="32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24" name="Graphic 7">
            <a:extLst>
              <a:ext uri="{FF2B5EF4-FFF2-40B4-BE49-F238E27FC236}">
                <a16:creationId xmlns:a16="http://schemas.microsoft.com/office/drawing/2014/main" id="{BBC179CC-CA98-4CD3-A6FA-62C8EDADEDE8}"/>
              </a:ext>
            </a:extLst>
          </p:cNvPr>
          <p:cNvSpPr/>
          <p:nvPr/>
        </p:nvSpPr>
        <p:spPr>
          <a:xfrm>
            <a:off x="16753096" y="39940968"/>
            <a:ext cx="1188913" cy="2056498"/>
          </a:xfrm>
          <a:custGeom>
            <a:avLst/>
            <a:gdLst>
              <a:gd name="connsiteX0" fmla="*/ 321256 w 2089376"/>
              <a:gd name="connsiteY0" fmla="*/ 0 h 3614056"/>
              <a:gd name="connsiteX1" fmla="*/ 0 w 2089376"/>
              <a:gd name="connsiteY1" fmla="*/ 321256 h 3614056"/>
              <a:gd name="connsiteX2" fmla="*/ 0 w 2089376"/>
              <a:gd name="connsiteY2" fmla="*/ 3292801 h 3614056"/>
              <a:gd name="connsiteX3" fmla="*/ 321256 w 2089376"/>
              <a:gd name="connsiteY3" fmla="*/ 3614057 h 3614056"/>
              <a:gd name="connsiteX4" fmla="*/ 1815047 w 2089376"/>
              <a:gd name="connsiteY4" fmla="*/ 3614057 h 3614056"/>
              <a:gd name="connsiteX5" fmla="*/ 2136303 w 2089376"/>
              <a:gd name="connsiteY5" fmla="*/ 3292801 h 3614056"/>
              <a:gd name="connsiteX6" fmla="*/ 2136303 w 2089376"/>
              <a:gd name="connsiteY6" fmla="*/ 321256 h 3614056"/>
              <a:gd name="connsiteX7" fmla="*/ 1815047 w 2089376"/>
              <a:gd name="connsiteY7" fmla="*/ 0 h 3614056"/>
              <a:gd name="connsiteX8" fmla="*/ 321256 w 2089376"/>
              <a:gd name="connsiteY8" fmla="*/ 0 h 3614056"/>
              <a:gd name="connsiteX9" fmla="*/ 889115 w 2089376"/>
              <a:gd name="connsiteY9" fmla="*/ 309397 h 3614056"/>
              <a:gd name="connsiteX10" fmla="*/ 1247302 w 2089376"/>
              <a:gd name="connsiteY10" fmla="*/ 309397 h 3614056"/>
              <a:gd name="connsiteX11" fmla="*/ 1289936 w 2089376"/>
              <a:gd name="connsiteY11" fmla="*/ 369650 h 3614056"/>
              <a:gd name="connsiteX12" fmla="*/ 1247302 w 2089376"/>
              <a:gd name="connsiteY12" fmla="*/ 429903 h 3614056"/>
              <a:gd name="connsiteX13" fmla="*/ 889115 w 2089376"/>
              <a:gd name="connsiteY13" fmla="*/ 429903 h 3614056"/>
              <a:gd name="connsiteX14" fmla="*/ 846480 w 2089376"/>
              <a:gd name="connsiteY14" fmla="*/ 369650 h 3614056"/>
              <a:gd name="connsiteX15" fmla="*/ 889115 w 2089376"/>
              <a:gd name="connsiteY15" fmla="*/ 309397 h 3614056"/>
              <a:gd name="connsiteX16" fmla="*/ 176468 w 2089376"/>
              <a:gd name="connsiteY16" fmla="*/ 738905 h 3614056"/>
              <a:gd name="connsiteX17" fmla="*/ 1959892 w 2089376"/>
              <a:gd name="connsiteY17" fmla="*/ 738905 h 3614056"/>
              <a:gd name="connsiteX18" fmla="*/ 1959892 w 2089376"/>
              <a:gd name="connsiteY18" fmla="*/ 2875208 h 3614056"/>
              <a:gd name="connsiteX19" fmla="*/ 176468 w 2089376"/>
              <a:gd name="connsiteY19" fmla="*/ 2875208 h 3614056"/>
              <a:gd name="connsiteX20" fmla="*/ 176468 w 2089376"/>
              <a:gd name="connsiteY20" fmla="*/ 738905 h 3614056"/>
              <a:gd name="connsiteX21" fmla="*/ 1068180 w 2089376"/>
              <a:gd name="connsiteY21" fmla="*/ 3045747 h 3614056"/>
              <a:gd name="connsiteX22" fmla="*/ 1068180 w 2089376"/>
              <a:gd name="connsiteY22" fmla="*/ 3045747 h 3614056"/>
              <a:gd name="connsiteX23" fmla="*/ 1267066 w 2089376"/>
              <a:gd name="connsiteY23" fmla="*/ 3244633 h 3614056"/>
              <a:gd name="connsiteX24" fmla="*/ 1267066 w 2089376"/>
              <a:gd name="connsiteY24" fmla="*/ 3244633 h 3614056"/>
              <a:gd name="connsiteX25" fmla="*/ 1267066 w 2089376"/>
              <a:gd name="connsiteY25" fmla="*/ 3244633 h 3614056"/>
              <a:gd name="connsiteX26" fmla="*/ 1267066 w 2089376"/>
              <a:gd name="connsiteY26" fmla="*/ 3244633 h 3614056"/>
              <a:gd name="connsiteX27" fmla="*/ 1068180 w 2089376"/>
              <a:gd name="connsiteY27" fmla="*/ 3443519 h 3614056"/>
              <a:gd name="connsiteX28" fmla="*/ 1068180 w 2089376"/>
              <a:gd name="connsiteY28" fmla="*/ 3443519 h 3614056"/>
              <a:gd name="connsiteX29" fmla="*/ 1068180 w 2089376"/>
              <a:gd name="connsiteY29" fmla="*/ 3443519 h 3614056"/>
              <a:gd name="connsiteX30" fmla="*/ 1068180 w 2089376"/>
              <a:gd name="connsiteY30" fmla="*/ 3443519 h 3614056"/>
              <a:gd name="connsiteX31" fmla="*/ 869294 w 2089376"/>
              <a:gd name="connsiteY31" fmla="*/ 3244633 h 3614056"/>
              <a:gd name="connsiteX32" fmla="*/ 869294 w 2089376"/>
              <a:gd name="connsiteY32" fmla="*/ 3244633 h 3614056"/>
              <a:gd name="connsiteX33" fmla="*/ 869294 w 2089376"/>
              <a:gd name="connsiteY33" fmla="*/ 3244633 h 3614056"/>
              <a:gd name="connsiteX34" fmla="*/ 869294 w 2089376"/>
              <a:gd name="connsiteY34" fmla="*/ 3244633 h 3614056"/>
              <a:gd name="connsiteX35" fmla="*/ 1068180 w 2089376"/>
              <a:gd name="connsiteY35" fmla="*/ 3045747 h 3614056"/>
              <a:gd name="connsiteX36" fmla="*/ 1068180 w 2089376"/>
              <a:gd name="connsiteY36" fmla="*/ 3045747 h 3614056"/>
              <a:gd name="connsiteX37" fmla="*/ 1068180 w 2089376"/>
              <a:gd name="connsiteY37" fmla="*/ 3045747 h 361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89376" h="3614056">
                <a:moveTo>
                  <a:pt x="321256" y="0"/>
                </a:moveTo>
                <a:cubicBezTo>
                  <a:pt x="144562" y="0"/>
                  <a:pt x="0" y="144562"/>
                  <a:pt x="0" y="321256"/>
                </a:cubicBezTo>
                <a:lnTo>
                  <a:pt x="0" y="3292801"/>
                </a:lnTo>
                <a:cubicBezTo>
                  <a:pt x="0" y="3469495"/>
                  <a:pt x="144562" y="3614057"/>
                  <a:pt x="321256" y="3614057"/>
                </a:cubicBezTo>
                <a:lnTo>
                  <a:pt x="1815047" y="3614057"/>
                </a:lnTo>
                <a:cubicBezTo>
                  <a:pt x="1991741" y="3614057"/>
                  <a:pt x="2136303" y="3469495"/>
                  <a:pt x="2136303" y="3292801"/>
                </a:cubicBezTo>
                <a:lnTo>
                  <a:pt x="2136303" y="321256"/>
                </a:lnTo>
                <a:cubicBezTo>
                  <a:pt x="2136303" y="144562"/>
                  <a:pt x="1991741" y="0"/>
                  <a:pt x="1815047" y="0"/>
                </a:cubicBezTo>
                <a:lnTo>
                  <a:pt x="321256" y="0"/>
                </a:lnTo>
                <a:close/>
                <a:moveTo>
                  <a:pt x="889115" y="309397"/>
                </a:moveTo>
                <a:lnTo>
                  <a:pt x="1247302" y="309397"/>
                </a:lnTo>
                <a:cubicBezTo>
                  <a:pt x="1270849" y="309397"/>
                  <a:pt x="1289936" y="336390"/>
                  <a:pt x="1289936" y="369650"/>
                </a:cubicBezTo>
                <a:cubicBezTo>
                  <a:pt x="1289936" y="402911"/>
                  <a:pt x="1270849" y="429903"/>
                  <a:pt x="1247302" y="429903"/>
                </a:cubicBezTo>
                <a:lnTo>
                  <a:pt x="889115" y="429903"/>
                </a:lnTo>
                <a:cubicBezTo>
                  <a:pt x="865567" y="429903"/>
                  <a:pt x="846480" y="402911"/>
                  <a:pt x="846480" y="369650"/>
                </a:cubicBezTo>
                <a:cubicBezTo>
                  <a:pt x="846480" y="336390"/>
                  <a:pt x="865567" y="309397"/>
                  <a:pt x="889115" y="309397"/>
                </a:cubicBezTo>
                <a:close/>
                <a:moveTo>
                  <a:pt x="176468" y="738905"/>
                </a:moveTo>
                <a:lnTo>
                  <a:pt x="1959892" y="738905"/>
                </a:lnTo>
                <a:lnTo>
                  <a:pt x="1959892" y="2875208"/>
                </a:lnTo>
                <a:lnTo>
                  <a:pt x="176468" y="2875208"/>
                </a:lnTo>
                <a:lnTo>
                  <a:pt x="176468" y="738905"/>
                </a:lnTo>
                <a:close/>
                <a:moveTo>
                  <a:pt x="1068180" y="3045747"/>
                </a:moveTo>
                <a:cubicBezTo>
                  <a:pt x="1068180" y="3045747"/>
                  <a:pt x="1068180" y="3045747"/>
                  <a:pt x="1068180" y="3045747"/>
                </a:cubicBezTo>
                <a:cubicBezTo>
                  <a:pt x="1178013" y="3045747"/>
                  <a:pt x="1267066" y="3134799"/>
                  <a:pt x="1267066" y="3244633"/>
                </a:cubicBezTo>
                <a:cubicBezTo>
                  <a:pt x="1267066" y="3244633"/>
                  <a:pt x="1267066" y="3244633"/>
                  <a:pt x="1267066" y="3244633"/>
                </a:cubicBezTo>
                <a:lnTo>
                  <a:pt x="1267066" y="3244633"/>
                </a:lnTo>
                <a:cubicBezTo>
                  <a:pt x="1267066" y="3244633"/>
                  <a:pt x="1267066" y="3244633"/>
                  <a:pt x="1267066" y="3244633"/>
                </a:cubicBezTo>
                <a:cubicBezTo>
                  <a:pt x="1267066" y="3354466"/>
                  <a:pt x="1178013" y="3443519"/>
                  <a:pt x="1068180" y="3443519"/>
                </a:cubicBezTo>
                <a:cubicBezTo>
                  <a:pt x="1068180" y="3443519"/>
                  <a:pt x="1068180" y="3443519"/>
                  <a:pt x="1068180" y="3443519"/>
                </a:cubicBezTo>
                <a:lnTo>
                  <a:pt x="1068180" y="3443519"/>
                </a:lnTo>
                <a:cubicBezTo>
                  <a:pt x="1068180" y="3443519"/>
                  <a:pt x="1068180" y="3443519"/>
                  <a:pt x="1068180" y="3443519"/>
                </a:cubicBezTo>
                <a:cubicBezTo>
                  <a:pt x="958346" y="3443519"/>
                  <a:pt x="869294" y="3354466"/>
                  <a:pt x="869294" y="3244633"/>
                </a:cubicBezTo>
                <a:cubicBezTo>
                  <a:pt x="869294" y="3244633"/>
                  <a:pt x="869294" y="3244633"/>
                  <a:pt x="869294" y="3244633"/>
                </a:cubicBezTo>
                <a:lnTo>
                  <a:pt x="869294" y="3244633"/>
                </a:lnTo>
                <a:cubicBezTo>
                  <a:pt x="869294" y="3244633"/>
                  <a:pt x="869294" y="3244633"/>
                  <a:pt x="869294" y="3244633"/>
                </a:cubicBezTo>
                <a:cubicBezTo>
                  <a:pt x="869294" y="3134799"/>
                  <a:pt x="958346" y="3045747"/>
                  <a:pt x="1068180" y="3045747"/>
                </a:cubicBezTo>
                <a:cubicBezTo>
                  <a:pt x="1068180" y="3045747"/>
                  <a:pt x="1068180" y="3045747"/>
                  <a:pt x="1068180" y="3045747"/>
                </a:cubicBezTo>
                <a:lnTo>
                  <a:pt x="1068180" y="3045747"/>
                </a:lnTo>
                <a:close/>
              </a:path>
            </a:pathLst>
          </a:custGeom>
          <a:solidFill>
            <a:srgbClr val="C00000"/>
          </a:solidFill>
          <a:ln w="56406" cap="flat">
            <a:solidFill>
              <a:schemeClr val="bg1"/>
            </a:solidFill>
            <a:prstDash val="solid"/>
            <a:miter/>
          </a:ln>
        </p:spPr>
        <p:txBody>
          <a:bodyPr rtlCol="0" anchor="ctr"/>
          <a:lstStyle/>
          <a:p>
            <a:endParaRPr lang="en-US" sz="1703">
              <a:solidFill>
                <a:schemeClr val="bg1">
                  <a:lumMod val="85000"/>
                </a:schemeClr>
              </a:solidFill>
            </a:endParaRPr>
          </a:p>
        </p:txBody>
      </p:sp>
      <p:sp>
        <p:nvSpPr>
          <p:cNvPr id="25" name="TextBox 24">
            <a:extLst>
              <a:ext uri="{FF2B5EF4-FFF2-40B4-BE49-F238E27FC236}">
                <a16:creationId xmlns:a16="http://schemas.microsoft.com/office/drawing/2014/main" id="{A9E658F4-7260-408D-A20C-8231B8A7FCD6}"/>
              </a:ext>
            </a:extLst>
          </p:cNvPr>
          <p:cNvSpPr txBox="1"/>
          <p:nvPr/>
        </p:nvSpPr>
        <p:spPr>
          <a:xfrm>
            <a:off x="18367247" y="40161609"/>
            <a:ext cx="7641061" cy="1489895"/>
          </a:xfrm>
          <a:prstGeom prst="rect">
            <a:avLst/>
          </a:prstGeom>
          <a:noFill/>
        </p:spPr>
        <p:txBody>
          <a:bodyPr wrap="square" rtlCol="0">
            <a:spAutoFit/>
          </a:bodyPr>
          <a:lstStyle/>
          <a:p>
            <a:r>
              <a:rPr lang="en-US" sz="4541" dirty="0">
                <a:solidFill>
                  <a:srgbClr val="C00000"/>
                </a:solidFill>
                <a:latin typeface="Lato Black" panose="020F0A02020204030203" pitchFamily="34" charset="0"/>
                <a:cs typeface="Arial" panose="020B0604020202020204" pitchFamily="34" charset="0"/>
              </a:rPr>
              <a:t>Take a picture</a:t>
            </a:r>
            <a:r>
              <a:rPr lang="en-US" sz="4541" dirty="0">
                <a:solidFill>
                  <a:srgbClr val="C00000"/>
                </a:solidFill>
                <a:latin typeface="Lato" panose="020F0502020204030203" pitchFamily="34" charset="0"/>
                <a:cs typeface="Arial" panose="020B0604020202020204" pitchFamily="34" charset="0"/>
              </a:rPr>
              <a:t> to </a:t>
            </a:r>
            <a:br>
              <a:rPr lang="en-US" sz="4541" dirty="0">
                <a:solidFill>
                  <a:srgbClr val="C00000"/>
                </a:solidFill>
                <a:latin typeface="Lato" panose="020F0502020204030203" pitchFamily="34" charset="0"/>
                <a:cs typeface="Arial" panose="020B0604020202020204" pitchFamily="34" charset="0"/>
              </a:rPr>
            </a:br>
            <a:r>
              <a:rPr lang="en-US" sz="4541" dirty="0">
                <a:solidFill>
                  <a:srgbClr val="C00000"/>
                </a:solidFill>
                <a:latin typeface="Lato Black" panose="020F0A02020204030203" pitchFamily="34" charset="0"/>
                <a:cs typeface="Arial" panose="020B0604020202020204" pitchFamily="34" charset="0"/>
              </a:rPr>
              <a:t>download</a:t>
            </a:r>
            <a:r>
              <a:rPr lang="en-US" sz="4541" dirty="0">
                <a:solidFill>
                  <a:srgbClr val="C00000"/>
                </a:solidFill>
                <a:latin typeface="Lato" panose="020F0502020204030203" pitchFamily="34" charset="0"/>
                <a:cs typeface="Arial" panose="020B0604020202020204" pitchFamily="34" charset="0"/>
              </a:rPr>
              <a:t> extended analyses</a:t>
            </a:r>
            <a:endParaRPr lang="en-US" sz="4541" dirty="0">
              <a:solidFill>
                <a:srgbClr val="C00000"/>
              </a:solidFill>
              <a:latin typeface="Lato Black" panose="020F0A02020204030203" pitchFamily="34" charset="0"/>
              <a:cs typeface="Arial" panose="020B0604020202020204" pitchFamily="34" charset="0"/>
            </a:endParaRPr>
          </a:p>
        </p:txBody>
      </p:sp>
      <p:cxnSp>
        <p:nvCxnSpPr>
          <p:cNvPr id="26" name="Straight Arrow Connector 25">
            <a:extLst>
              <a:ext uri="{FF2B5EF4-FFF2-40B4-BE49-F238E27FC236}">
                <a16:creationId xmlns:a16="http://schemas.microsoft.com/office/drawing/2014/main" id="{7E1F5EAE-59CA-46D9-9A9D-745B1B6F3025}"/>
              </a:ext>
            </a:extLst>
          </p:cNvPr>
          <p:cNvCxnSpPr>
            <a:cxnSpLocks/>
          </p:cNvCxnSpPr>
          <p:nvPr/>
        </p:nvCxnSpPr>
        <p:spPr>
          <a:xfrm>
            <a:off x="23238418" y="40548936"/>
            <a:ext cx="2769890" cy="0"/>
          </a:xfrm>
          <a:prstGeom prst="straightConnector1">
            <a:avLst/>
          </a:prstGeom>
          <a:ln w="57150">
            <a:solidFill>
              <a:schemeClr val="bg1"/>
            </a:solidFill>
            <a:tailEnd type="triangle"/>
          </a:ln>
        </p:spPr>
        <p:style>
          <a:lnRef idx="3">
            <a:schemeClr val="dk1"/>
          </a:lnRef>
          <a:fillRef idx="0">
            <a:schemeClr val="dk1"/>
          </a:fillRef>
          <a:effectRef idx="2">
            <a:schemeClr val="dk1"/>
          </a:effectRef>
          <a:fontRef idx="minor">
            <a:schemeClr val="tx1"/>
          </a:fontRef>
        </p:style>
      </p:cxnSp>
      <p:pic>
        <p:nvPicPr>
          <p:cNvPr id="9" name="Picture 8">
            <a:extLst>
              <a:ext uri="{FF2B5EF4-FFF2-40B4-BE49-F238E27FC236}">
                <a16:creationId xmlns:a16="http://schemas.microsoft.com/office/drawing/2014/main" id="{6AA94AD5-EED5-C44D-8F12-A27AA92DC09B}"/>
              </a:ext>
            </a:extLst>
          </p:cNvPr>
          <p:cNvPicPr>
            <a:picLocks noChangeAspect="1"/>
          </p:cNvPicPr>
          <p:nvPr/>
        </p:nvPicPr>
        <p:blipFill>
          <a:blip r:embed="rId5"/>
          <a:stretch>
            <a:fillRect/>
          </a:stretch>
        </p:blipFill>
        <p:spPr>
          <a:xfrm>
            <a:off x="4339582" y="39940968"/>
            <a:ext cx="4836753" cy="2171683"/>
          </a:xfrm>
          <a:prstGeom prst="rect">
            <a:avLst/>
          </a:prstGeom>
        </p:spPr>
      </p:pic>
      <p:pic>
        <p:nvPicPr>
          <p:cNvPr id="4" name="Picture 3">
            <a:extLst>
              <a:ext uri="{FF2B5EF4-FFF2-40B4-BE49-F238E27FC236}">
                <a16:creationId xmlns:a16="http://schemas.microsoft.com/office/drawing/2014/main" id="{4F5B71ED-CB50-3949-85F9-BD7F2C3D581A}"/>
              </a:ext>
            </a:extLst>
          </p:cNvPr>
          <p:cNvPicPr>
            <a:picLocks noChangeAspect="1"/>
          </p:cNvPicPr>
          <p:nvPr/>
        </p:nvPicPr>
        <p:blipFill>
          <a:blip r:embed="rId6"/>
          <a:stretch>
            <a:fillRect/>
          </a:stretch>
        </p:blipFill>
        <p:spPr>
          <a:xfrm>
            <a:off x="164994" y="28048555"/>
            <a:ext cx="8810630" cy="8980501"/>
          </a:xfrm>
          <a:prstGeom prst="rect">
            <a:avLst/>
          </a:prstGeom>
        </p:spPr>
      </p:pic>
      <p:sp>
        <p:nvSpPr>
          <p:cNvPr id="27" name="TextBox 26">
            <a:extLst>
              <a:ext uri="{FF2B5EF4-FFF2-40B4-BE49-F238E27FC236}">
                <a16:creationId xmlns:a16="http://schemas.microsoft.com/office/drawing/2014/main" id="{72D5924C-CB20-3C4B-AE7A-A3113F867973}"/>
              </a:ext>
            </a:extLst>
          </p:cNvPr>
          <p:cNvSpPr txBox="1"/>
          <p:nvPr/>
        </p:nvSpPr>
        <p:spPr>
          <a:xfrm>
            <a:off x="9657214" y="28386298"/>
            <a:ext cx="7906958" cy="829522"/>
          </a:xfrm>
          <a:prstGeom prst="rect">
            <a:avLst/>
          </a:prstGeom>
          <a:noFill/>
        </p:spPr>
        <p:txBody>
          <a:bodyPr wrap="square" rtlCol="0">
            <a:spAutoFit/>
          </a:bodyPr>
          <a:lstStyle/>
          <a:p>
            <a:pPr>
              <a:lnSpc>
                <a:spcPct val="120000"/>
              </a:lnSpc>
            </a:pPr>
            <a:r>
              <a:rPr lang="en-US" sz="4400" b="1" cap="small" dirty="0">
                <a:solidFill>
                  <a:srgbClr val="C00000"/>
                </a:solidFill>
                <a:latin typeface="Lato" panose="020F0502020204030203" pitchFamily="34" charset="0"/>
                <a:cs typeface="Arial" panose="020B0604020202020204" pitchFamily="34" charset="0"/>
              </a:rPr>
              <a:t>Interpersonal Results</a:t>
            </a:r>
          </a:p>
        </p:txBody>
      </p:sp>
      <p:sp>
        <p:nvSpPr>
          <p:cNvPr id="29" name="TextBox 28">
            <a:extLst>
              <a:ext uri="{FF2B5EF4-FFF2-40B4-BE49-F238E27FC236}">
                <a16:creationId xmlns:a16="http://schemas.microsoft.com/office/drawing/2014/main" id="{50566759-8AB2-7846-B557-41DA666A7492}"/>
              </a:ext>
            </a:extLst>
          </p:cNvPr>
          <p:cNvSpPr txBox="1"/>
          <p:nvPr/>
        </p:nvSpPr>
        <p:spPr>
          <a:xfrm>
            <a:off x="10848076" y="18131260"/>
            <a:ext cx="7627424" cy="845296"/>
          </a:xfrm>
          <a:prstGeom prst="rect">
            <a:avLst/>
          </a:prstGeom>
          <a:noFill/>
        </p:spPr>
        <p:txBody>
          <a:bodyPr wrap="square" rtlCol="0">
            <a:spAutoFit/>
          </a:bodyPr>
          <a:lstStyle/>
          <a:p>
            <a:pPr>
              <a:lnSpc>
                <a:spcPct val="120000"/>
              </a:lnSpc>
            </a:pPr>
            <a:r>
              <a:rPr lang="en-US" sz="4400" b="1" cap="small" dirty="0">
                <a:solidFill>
                  <a:srgbClr val="C00000"/>
                </a:solidFill>
                <a:latin typeface="Lato" panose="020F0502020204030203" pitchFamily="34" charset="0"/>
                <a:cs typeface="Arial" panose="020B0604020202020204" pitchFamily="34" charset="0"/>
              </a:rPr>
              <a:t>Intrapersonal Results</a:t>
            </a:r>
          </a:p>
        </p:txBody>
      </p:sp>
      <p:pic>
        <p:nvPicPr>
          <p:cNvPr id="13" name="Picture 12">
            <a:extLst>
              <a:ext uri="{FF2B5EF4-FFF2-40B4-BE49-F238E27FC236}">
                <a16:creationId xmlns:a16="http://schemas.microsoft.com/office/drawing/2014/main" id="{E795756C-0554-DC43-B867-2583EB0F7709}"/>
              </a:ext>
            </a:extLst>
          </p:cNvPr>
          <p:cNvPicPr>
            <a:picLocks noChangeAspect="1"/>
          </p:cNvPicPr>
          <p:nvPr/>
        </p:nvPicPr>
        <p:blipFill>
          <a:blip r:embed="rId7"/>
          <a:stretch>
            <a:fillRect/>
          </a:stretch>
        </p:blipFill>
        <p:spPr>
          <a:xfrm>
            <a:off x="9456553" y="17786888"/>
            <a:ext cx="1362392" cy="2107568"/>
          </a:xfrm>
          <a:prstGeom prst="rect">
            <a:avLst/>
          </a:prstGeom>
        </p:spPr>
      </p:pic>
      <p:sp>
        <p:nvSpPr>
          <p:cNvPr id="30" name="TextBox 29">
            <a:extLst>
              <a:ext uri="{FF2B5EF4-FFF2-40B4-BE49-F238E27FC236}">
                <a16:creationId xmlns:a16="http://schemas.microsoft.com/office/drawing/2014/main" id="{65623964-88EA-4746-8419-B207C658C60D}"/>
              </a:ext>
            </a:extLst>
          </p:cNvPr>
          <p:cNvSpPr txBox="1"/>
          <p:nvPr/>
        </p:nvSpPr>
        <p:spPr>
          <a:xfrm>
            <a:off x="9442651" y="8655627"/>
            <a:ext cx="10661622" cy="829522"/>
          </a:xfrm>
          <a:prstGeom prst="rect">
            <a:avLst/>
          </a:prstGeom>
          <a:noFill/>
        </p:spPr>
        <p:txBody>
          <a:bodyPr wrap="square" rtlCol="0">
            <a:spAutoFit/>
          </a:bodyPr>
          <a:lstStyle/>
          <a:p>
            <a:pPr>
              <a:lnSpc>
                <a:spcPct val="120000"/>
              </a:lnSpc>
            </a:pPr>
            <a:r>
              <a:rPr lang="en-US" sz="4400" b="1" cap="small" dirty="0">
                <a:solidFill>
                  <a:srgbClr val="C00000"/>
                </a:solidFill>
                <a:latin typeface="Lato" panose="020F0502020204030203" pitchFamily="34" charset="0"/>
                <a:cs typeface="Arial" panose="020B0604020202020204" pitchFamily="34" charset="0"/>
              </a:rPr>
              <a:t>Effective ID: Personal &amp; Relative</a:t>
            </a:r>
          </a:p>
        </p:txBody>
      </p:sp>
      <p:sp>
        <p:nvSpPr>
          <p:cNvPr id="31" name="TextBox 30">
            <a:extLst>
              <a:ext uri="{FF2B5EF4-FFF2-40B4-BE49-F238E27FC236}">
                <a16:creationId xmlns:a16="http://schemas.microsoft.com/office/drawing/2014/main" id="{8EA9482A-3BC0-DF47-BD89-54D7F66C7272}"/>
              </a:ext>
            </a:extLst>
          </p:cNvPr>
          <p:cNvSpPr txBox="1"/>
          <p:nvPr/>
        </p:nvSpPr>
        <p:spPr>
          <a:xfrm>
            <a:off x="9668744" y="9316333"/>
            <a:ext cx="18963457" cy="643894"/>
          </a:xfrm>
          <a:prstGeom prst="rect">
            <a:avLst/>
          </a:prstGeom>
          <a:noFill/>
        </p:spPr>
        <p:txBody>
          <a:bodyPr wrap="square" rtlCol="0">
            <a:spAutoFit/>
          </a:bodyPr>
          <a:lstStyle/>
          <a:p>
            <a:pPr>
              <a:lnSpc>
                <a:spcPct val="120000"/>
              </a:lnSpc>
            </a:pPr>
            <a:r>
              <a:rPr lang="en-US" sz="3200" dirty="0">
                <a:cs typeface="JasmineUPC" panose="020B0502040204020203" pitchFamily="18" charset="-34"/>
              </a:rPr>
              <a:t>Individual and relative difficulty (as measured by Effective ID) change as a function of the task asymmetries</a:t>
            </a:r>
            <a:endParaRPr lang="en-US" sz="3200" b="1" dirty="0">
              <a:cs typeface="JasmineUPC" panose="020B0502040204020203" pitchFamily="18" charset="-34"/>
            </a:endParaRPr>
          </a:p>
        </p:txBody>
      </p:sp>
      <p:sp>
        <p:nvSpPr>
          <p:cNvPr id="33" name="TextBox 32">
            <a:extLst>
              <a:ext uri="{FF2B5EF4-FFF2-40B4-BE49-F238E27FC236}">
                <a16:creationId xmlns:a16="http://schemas.microsoft.com/office/drawing/2014/main" id="{0391F3A7-F6D3-8648-9531-E75FFB7C5DFB}"/>
              </a:ext>
            </a:extLst>
          </p:cNvPr>
          <p:cNvSpPr txBox="1"/>
          <p:nvPr/>
        </p:nvSpPr>
        <p:spPr>
          <a:xfrm>
            <a:off x="9360760" y="19903936"/>
            <a:ext cx="10519433" cy="1938992"/>
          </a:xfrm>
          <a:prstGeom prst="rect">
            <a:avLst/>
          </a:prstGeom>
          <a:noFill/>
        </p:spPr>
        <p:txBody>
          <a:bodyPr wrap="square" rtlCol="0">
            <a:spAutoFit/>
          </a:bodyPr>
          <a:lstStyle/>
          <a:p>
            <a:r>
              <a:rPr lang="en-US" sz="3000" b="1" dirty="0"/>
              <a:t>RQA: </a:t>
            </a:r>
            <a:r>
              <a:rPr lang="en-US" sz="3000" b="1" dirty="0" err="1"/>
              <a:t>Meanline</a:t>
            </a:r>
            <a:r>
              <a:rPr lang="en-US" sz="3000" b="1" dirty="0"/>
              <a:t> length via 2 (Stance) x 2 (Distance Traveled) x 2 (Behavior) RMA: </a:t>
            </a:r>
          </a:p>
          <a:p>
            <a:pPr marL="365760" indent="-274320">
              <a:buFont typeface="Arial" panose="020B0604020202020204" pitchFamily="34" charset="0"/>
              <a:buChar char="•"/>
            </a:pPr>
            <a:r>
              <a:rPr lang="en-US" sz="3000" dirty="0"/>
              <a:t>Stance: </a:t>
            </a:r>
            <a:r>
              <a:rPr lang="en-US" sz="3000" i="1" dirty="0"/>
              <a:t>F</a:t>
            </a:r>
            <a:r>
              <a:rPr lang="en-US" sz="3000" dirty="0"/>
              <a:t>(1, 23) = 4.58, </a:t>
            </a:r>
            <a:r>
              <a:rPr lang="en-US" sz="3000" i="1" dirty="0"/>
              <a:t>pes = </a:t>
            </a:r>
            <a:r>
              <a:rPr lang="en-US" sz="3000" dirty="0"/>
              <a:t>.17, </a:t>
            </a:r>
            <a:r>
              <a:rPr lang="en-US" sz="3000" i="1" dirty="0"/>
              <a:t>p</a:t>
            </a:r>
            <a:r>
              <a:rPr lang="en-US" sz="3000" dirty="0"/>
              <a:t> = .04. </a:t>
            </a:r>
          </a:p>
          <a:p>
            <a:pPr marL="365760" indent="-274320">
              <a:buFont typeface="Arial" panose="020B0604020202020204" pitchFamily="34" charset="0"/>
              <a:buChar char="•"/>
            </a:pPr>
            <a:r>
              <a:rPr lang="en-US" sz="3000" dirty="0"/>
              <a:t>Behavior x Distance Traveled: </a:t>
            </a:r>
            <a:r>
              <a:rPr lang="en-US" sz="3000" i="1" dirty="0"/>
              <a:t>F</a:t>
            </a:r>
            <a:r>
              <a:rPr lang="en-US" sz="3000" dirty="0"/>
              <a:t>(1, 23) = 3.89, </a:t>
            </a:r>
            <a:r>
              <a:rPr lang="en-US" sz="3000" i="1" dirty="0"/>
              <a:t>pes = </a:t>
            </a:r>
            <a:r>
              <a:rPr lang="en-US" sz="3000" dirty="0"/>
              <a:t>.14, </a:t>
            </a:r>
            <a:r>
              <a:rPr lang="en-US" sz="3000" i="1" dirty="0"/>
              <a:t>p</a:t>
            </a:r>
            <a:r>
              <a:rPr lang="en-US" sz="3000" dirty="0"/>
              <a:t> = .06. </a:t>
            </a:r>
          </a:p>
        </p:txBody>
      </p:sp>
      <p:sp>
        <p:nvSpPr>
          <p:cNvPr id="6" name="TextBox 5">
            <a:extLst>
              <a:ext uri="{FF2B5EF4-FFF2-40B4-BE49-F238E27FC236}">
                <a16:creationId xmlns:a16="http://schemas.microsoft.com/office/drawing/2014/main" id="{2B9468BF-04F0-45EE-8C7A-17181A00DDB2}"/>
              </a:ext>
            </a:extLst>
          </p:cNvPr>
          <p:cNvSpPr txBox="1"/>
          <p:nvPr/>
        </p:nvSpPr>
        <p:spPr>
          <a:xfrm>
            <a:off x="9556134" y="10005540"/>
            <a:ext cx="9268702" cy="2400657"/>
          </a:xfrm>
          <a:prstGeom prst="rect">
            <a:avLst/>
          </a:prstGeom>
          <a:noFill/>
        </p:spPr>
        <p:txBody>
          <a:bodyPr wrap="square" rtlCol="0">
            <a:spAutoFit/>
          </a:bodyPr>
          <a:lstStyle/>
          <a:p>
            <a:r>
              <a:rPr lang="en-US" sz="3000" b="1" dirty="0"/>
              <a:t>Individual ID: 2 (Stance) x 2 (Distance Traveled) x 2 (Behavior) RMA: </a:t>
            </a:r>
          </a:p>
          <a:p>
            <a:pPr marL="365760" indent="-274320">
              <a:buFont typeface="Arial" panose="020B0604020202020204" pitchFamily="34" charset="0"/>
              <a:buChar char="•"/>
            </a:pPr>
            <a:r>
              <a:rPr lang="en-US" sz="3000" dirty="0"/>
              <a:t>Behavior: </a:t>
            </a:r>
            <a:r>
              <a:rPr lang="en-US" sz="3000" i="1" dirty="0"/>
              <a:t>F</a:t>
            </a:r>
            <a:r>
              <a:rPr lang="en-US" sz="3000" dirty="0"/>
              <a:t>(1, 23) = 18.76, </a:t>
            </a:r>
            <a:r>
              <a:rPr lang="en-US" sz="3000" i="1" dirty="0"/>
              <a:t>pes = </a:t>
            </a:r>
            <a:r>
              <a:rPr lang="en-US" sz="3000" dirty="0"/>
              <a:t>.45, </a:t>
            </a:r>
            <a:r>
              <a:rPr lang="en-US" sz="3000" i="1" dirty="0"/>
              <a:t>p</a:t>
            </a:r>
            <a:r>
              <a:rPr lang="en-US" sz="3000" dirty="0"/>
              <a:t> &lt; .001. (Phase)</a:t>
            </a:r>
          </a:p>
          <a:p>
            <a:pPr marL="365760" indent="-274320">
              <a:buFont typeface="Arial" panose="020B0604020202020204" pitchFamily="34" charset="0"/>
              <a:buChar char="•"/>
            </a:pPr>
            <a:r>
              <a:rPr lang="en-US" sz="3000" dirty="0"/>
              <a:t>Distance Traveled: </a:t>
            </a:r>
            <a:r>
              <a:rPr lang="en-US" sz="3000" i="1" dirty="0"/>
              <a:t>F</a:t>
            </a:r>
            <a:r>
              <a:rPr lang="en-US" sz="3000" dirty="0"/>
              <a:t>(1, 23) = 7.28, </a:t>
            </a:r>
            <a:r>
              <a:rPr lang="en-US" sz="3000" i="1" dirty="0"/>
              <a:t>pes = </a:t>
            </a:r>
            <a:r>
              <a:rPr lang="en-US" sz="3000" dirty="0"/>
              <a:t>.24, </a:t>
            </a:r>
            <a:r>
              <a:rPr lang="en-US" sz="3000" i="1" dirty="0"/>
              <a:t>p</a:t>
            </a:r>
            <a:r>
              <a:rPr lang="en-US" sz="3000" dirty="0"/>
              <a:t> = .01. (Fitts’ Law)</a:t>
            </a:r>
          </a:p>
        </p:txBody>
      </p:sp>
      <p:sp>
        <p:nvSpPr>
          <p:cNvPr id="39" name="TextBox 38">
            <a:extLst>
              <a:ext uri="{FF2B5EF4-FFF2-40B4-BE49-F238E27FC236}">
                <a16:creationId xmlns:a16="http://schemas.microsoft.com/office/drawing/2014/main" id="{7D680F43-0A38-4F5B-A35D-86A441E36AD4}"/>
              </a:ext>
            </a:extLst>
          </p:cNvPr>
          <p:cNvSpPr txBox="1"/>
          <p:nvPr/>
        </p:nvSpPr>
        <p:spPr>
          <a:xfrm>
            <a:off x="1104992" y="24605985"/>
            <a:ext cx="6768405" cy="3010055"/>
          </a:xfrm>
          <a:prstGeom prst="rect">
            <a:avLst/>
          </a:prstGeom>
          <a:noFill/>
        </p:spPr>
        <p:txBody>
          <a:bodyPr wrap="square" rtlCol="0">
            <a:spAutoFit/>
          </a:bodyPr>
          <a:lstStyle/>
          <a:p>
            <a:pPr>
              <a:lnSpc>
                <a:spcPct val="120000"/>
              </a:lnSpc>
            </a:pPr>
            <a:r>
              <a:rPr lang="en-US" sz="4400" b="1" cap="small" dirty="0">
                <a:solidFill>
                  <a:srgbClr val="C00000"/>
                </a:solidFill>
                <a:latin typeface="Lato "/>
                <a:cs typeface="Arial" panose="020B0604020202020204" pitchFamily="34" charset="0"/>
              </a:rPr>
              <a:t>Task Asymmetries</a:t>
            </a:r>
          </a:p>
          <a:p>
            <a:pPr marL="702822" indent="-702822">
              <a:lnSpc>
                <a:spcPct val="120000"/>
              </a:lnSpc>
              <a:buFont typeface="+mj-lt"/>
              <a:buAutoNum type="arabicPeriod"/>
            </a:pPr>
            <a:r>
              <a:rPr lang="en-US" sz="3300" dirty="0">
                <a:latin typeface="Calibri (Body)"/>
                <a:cs typeface="Arial" panose="020B0604020202020204" pitchFamily="34" charset="0"/>
              </a:rPr>
              <a:t>Target distances</a:t>
            </a:r>
          </a:p>
          <a:p>
            <a:pPr marL="702822" indent="-702822">
              <a:lnSpc>
                <a:spcPct val="120000"/>
              </a:lnSpc>
              <a:buFont typeface="+mj-lt"/>
              <a:buAutoNum type="arabicPeriod"/>
            </a:pPr>
            <a:r>
              <a:rPr lang="en-US" sz="3300" dirty="0">
                <a:latin typeface="Calibri (Body)"/>
                <a:cs typeface="Arial" panose="020B0604020202020204" pitchFamily="34" charset="0"/>
              </a:rPr>
              <a:t>Posture demands</a:t>
            </a:r>
          </a:p>
          <a:p>
            <a:pPr marL="702822" indent="-702822">
              <a:lnSpc>
                <a:spcPct val="120000"/>
              </a:lnSpc>
              <a:buFont typeface="+mj-lt"/>
              <a:buAutoNum type="arabicPeriod"/>
            </a:pPr>
            <a:r>
              <a:rPr lang="en-US" sz="3300" dirty="0">
                <a:latin typeface="Calibri (Body)"/>
                <a:cs typeface="Arial" panose="020B0604020202020204" pitchFamily="34" charset="0"/>
              </a:rPr>
              <a:t>Approach v. avoid behavior</a:t>
            </a:r>
            <a:endParaRPr lang="en-US" sz="3300" b="1" dirty="0">
              <a:latin typeface="Calibri (Body)"/>
              <a:cs typeface="Arial" panose="020B0604020202020204" pitchFamily="34" charset="0"/>
            </a:endParaRPr>
          </a:p>
          <a:p>
            <a:endParaRPr lang="en-US" dirty="0"/>
          </a:p>
        </p:txBody>
      </p:sp>
      <p:sp>
        <p:nvSpPr>
          <p:cNvPr id="40" name="Rechteck 53">
            <a:extLst>
              <a:ext uri="{FF2B5EF4-FFF2-40B4-BE49-F238E27FC236}">
                <a16:creationId xmlns:a16="http://schemas.microsoft.com/office/drawing/2014/main" id="{FDD08782-0FEA-49F8-AE0E-ECC32E5A048D}"/>
              </a:ext>
            </a:extLst>
          </p:cNvPr>
          <p:cNvSpPr/>
          <p:nvPr/>
        </p:nvSpPr>
        <p:spPr>
          <a:xfrm>
            <a:off x="1355661" y="38109870"/>
            <a:ext cx="27563887" cy="1154162"/>
          </a:xfrm>
          <a:prstGeom prst="rect">
            <a:avLst/>
          </a:prstGeom>
        </p:spPr>
        <p:txBody>
          <a:bodyPr wrap="square">
            <a:spAutoFit/>
          </a:bodyPr>
          <a:lstStyle/>
          <a:p>
            <a:pPr marL="457200" lvl="0" indent="-457200"/>
            <a:r>
              <a:rPr lang="en-US" sz="2300" dirty="0">
                <a:solidFill>
                  <a:prstClr val="black"/>
                </a:solidFill>
                <a:latin typeface="Arial" panose="020B0604020202020204" pitchFamily="34" charset="0"/>
                <a:cs typeface="Arial" panose="020B0604020202020204" pitchFamily="34" charset="0"/>
              </a:rPr>
              <a:t>[1]	</a:t>
            </a:r>
            <a:r>
              <a:rPr lang="en-US" sz="2300" dirty="0">
                <a:solidFill>
                  <a:srgbClr val="222222"/>
                </a:solidFill>
                <a:latin typeface="Arial" panose="020B0604020202020204" pitchFamily="34" charset="0"/>
              </a:rPr>
              <a:t>Davis, T. J., Pinto, G. B., &amp; Kiefer, A. W. (2017). The stance leads the dance: the emergence of role in a joint supra-postural task. </a:t>
            </a:r>
            <a:r>
              <a:rPr lang="en-US" sz="2300" i="1" dirty="0">
                <a:solidFill>
                  <a:srgbClr val="222222"/>
                </a:solidFill>
                <a:latin typeface="Arial" panose="020B0604020202020204" pitchFamily="34" charset="0"/>
              </a:rPr>
              <a:t>Frontiers in Psychology</a:t>
            </a:r>
            <a:r>
              <a:rPr lang="en-US" sz="2300" dirty="0">
                <a:solidFill>
                  <a:srgbClr val="222222"/>
                </a:solidFill>
                <a:latin typeface="Arial" panose="020B0604020202020204" pitchFamily="34" charset="0"/>
              </a:rPr>
              <a:t>, </a:t>
            </a:r>
            <a:r>
              <a:rPr lang="en-US" sz="2300" i="1" dirty="0">
                <a:solidFill>
                  <a:srgbClr val="222222"/>
                </a:solidFill>
                <a:latin typeface="Arial" panose="020B0604020202020204" pitchFamily="34" charset="0"/>
              </a:rPr>
              <a:t>8</a:t>
            </a:r>
            <a:r>
              <a:rPr lang="en-US" sz="2300" dirty="0">
                <a:solidFill>
                  <a:srgbClr val="222222"/>
                </a:solidFill>
                <a:latin typeface="Arial" panose="020B0604020202020204" pitchFamily="34" charset="0"/>
              </a:rPr>
              <a:t>, 718. </a:t>
            </a:r>
          </a:p>
          <a:p>
            <a:pPr marL="457200" lvl="0" indent="-457200"/>
            <a:r>
              <a:rPr lang="en-US" sz="2300" dirty="0">
                <a:solidFill>
                  <a:prstClr val="black"/>
                </a:solidFill>
                <a:latin typeface="Arial" panose="020B0604020202020204" pitchFamily="34" charset="0"/>
                <a:cs typeface="Arial" panose="020B0604020202020204" pitchFamily="34" charset="0"/>
              </a:rPr>
              <a:t>[2]	</a:t>
            </a:r>
            <a:r>
              <a:rPr lang="en-US" sz="2300" dirty="0">
                <a:solidFill>
                  <a:srgbClr val="222222"/>
                </a:solidFill>
                <a:latin typeface="Arial" panose="020B0604020202020204" pitchFamily="34" charset="0"/>
              </a:rPr>
              <a:t>Richardson, M. J., Schmidt, R. C., &amp; Kay, B. A. (2007). Distinguishing the noise and attractor strength of coordinated limb movements using recurrence analysis. </a:t>
            </a:r>
            <a:r>
              <a:rPr lang="en-US" sz="2300" i="1" dirty="0">
                <a:solidFill>
                  <a:srgbClr val="222222"/>
                </a:solidFill>
                <a:latin typeface="Arial" panose="020B0604020202020204" pitchFamily="34" charset="0"/>
              </a:rPr>
              <a:t>Biological Cybernetics</a:t>
            </a:r>
            <a:r>
              <a:rPr lang="en-US" sz="2300" dirty="0">
                <a:solidFill>
                  <a:srgbClr val="222222"/>
                </a:solidFill>
                <a:latin typeface="Arial" panose="020B0604020202020204" pitchFamily="34" charset="0"/>
              </a:rPr>
              <a:t>, </a:t>
            </a:r>
            <a:r>
              <a:rPr lang="en-US" sz="2300" i="1" dirty="0">
                <a:solidFill>
                  <a:srgbClr val="222222"/>
                </a:solidFill>
                <a:latin typeface="Arial" panose="020B0604020202020204" pitchFamily="34" charset="0"/>
              </a:rPr>
              <a:t>96</a:t>
            </a:r>
            <a:r>
              <a:rPr lang="en-US" sz="2300" dirty="0">
                <a:solidFill>
                  <a:srgbClr val="222222"/>
                </a:solidFill>
                <a:latin typeface="Arial" panose="020B0604020202020204" pitchFamily="34" charset="0"/>
              </a:rPr>
              <a:t>, 59-78.</a:t>
            </a:r>
            <a:endParaRPr lang="en-US" sz="2300" dirty="0">
              <a:solidFill>
                <a:prstClr val="black"/>
              </a:solidFill>
              <a:latin typeface="Arial" panose="020B0604020202020204" pitchFamily="34" charset="0"/>
              <a:cs typeface="Arial" panose="020B0604020202020204" pitchFamily="34" charset="0"/>
            </a:endParaRPr>
          </a:p>
          <a:p>
            <a:pPr marL="457200" indent="-457200"/>
            <a:r>
              <a:rPr lang="en-US" sz="2300" dirty="0">
                <a:solidFill>
                  <a:prstClr val="black"/>
                </a:solidFill>
                <a:latin typeface="Arial" panose="020B0604020202020204" pitchFamily="34" charset="0"/>
                <a:cs typeface="Arial" panose="020B0604020202020204" pitchFamily="34" charset="0"/>
              </a:rPr>
              <a:t>[3] </a:t>
            </a:r>
            <a:r>
              <a:rPr lang="en-US" sz="2300" dirty="0" err="1">
                <a:solidFill>
                  <a:srgbClr val="222222"/>
                </a:solidFill>
                <a:latin typeface="Arial" panose="020B0604020202020204" pitchFamily="34" charset="0"/>
              </a:rPr>
              <a:t>Huys</a:t>
            </a:r>
            <a:r>
              <a:rPr lang="en-US" sz="2300" dirty="0">
                <a:solidFill>
                  <a:srgbClr val="222222"/>
                </a:solidFill>
                <a:latin typeface="Arial" panose="020B0604020202020204" pitchFamily="34" charset="0"/>
              </a:rPr>
              <a:t>, R., </a:t>
            </a:r>
            <a:r>
              <a:rPr lang="en-US" sz="2300" dirty="0" err="1">
                <a:solidFill>
                  <a:srgbClr val="222222"/>
                </a:solidFill>
                <a:latin typeface="Arial" panose="020B0604020202020204" pitchFamily="34" charset="0"/>
              </a:rPr>
              <a:t>Knol</a:t>
            </a:r>
            <a:r>
              <a:rPr lang="en-US" sz="2300" dirty="0">
                <a:solidFill>
                  <a:srgbClr val="222222"/>
                </a:solidFill>
                <a:latin typeface="Arial" panose="020B0604020202020204" pitchFamily="34" charset="0"/>
              </a:rPr>
              <a:t>, H., </a:t>
            </a:r>
            <a:r>
              <a:rPr lang="en-US" sz="2300" dirty="0" err="1">
                <a:solidFill>
                  <a:srgbClr val="222222"/>
                </a:solidFill>
                <a:latin typeface="Arial" panose="020B0604020202020204" pitchFamily="34" charset="0"/>
              </a:rPr>
              <a:t>Sleimen-Malkoun</a:t>
            </a:r>
            <a:r>
              <a:rPr lang="en-US" sz="2300" dirty="0">
                <a:solidFill>
                  <a:srgbClr val="222222"/>
                </a:solidFill>
                <a:latin typeface="Arial" panose="020B0604020202020204" pitchFamily="34" charset="0"/>
              </a:rPr>
              <a:t>, R., </a:t>
            </a:r>
            <a:r>
              <a:rPr lang="en-US" sz="2300" dirty="0" err="1">
                <a:solidFill>
                  <a:srgbClr val="222222"/>
                </a:solidFill>
                <a:latin typeface="Arial" panose="020B0604020202020204" pitchFamily="34" charset="0"/>
              </a:rPr>
              <a:t>Temprado</a:t>
            </a:r>
            <a:r>
              <a:rPr lang="en-US" sz="2300" dirty="0">
                <a:solidFill>
                  <a:srgbClr val="222222"/>
                </a:solidFill>
                <a:latin typeface="Arial" panose="020B0604020202020204" pitchFamily="34" charset="0"/>
              </a:rPr>
              <a:t>, J. J., &amp; </a:t>
            </a:r>
            <a:r>
              <a:rPr lang="en-US" sz="2300" dirty="0" err="1">
                <a:solidFill>
                  <a:srgbClr val="222222"/>
                </a:solidFill>
                <a:latin typeface="Arial" panose="020B0604020202020204" pitchFamily="34" charset="0"/>
              </a:rPr>
              <a:t>Jirsa</a:t>
            </a:r>
            <a:r>
              <a:rPr lang="en-US" sz="2300" dirty="0">
                <a:solidFill>
                  <a:srgbClr val="222222"/>
                </a:solidFill>
                <a:latin typeface="Arial" panose="020B0604020202020204" pitchFamily="34" charset="0"/>
              </a:rPr>
              <a:t>, V. K. (2015). Does changing Fitts’ index of difficulty evoke transitions in movement dynamics? </a:t>
            </a:r>
            <a:r>
              <a:rPr lang="en-US" sz="2300" i="1" dirty="0">
                <a:solidFill>
                  <a:srgbClr val="222222"/>
                </a:solidFill>
                <a:latin typeface="Arial" panose="020B0604020202020204" pitchFamily="34" charset="0"/>
              </a:rPr>
              <a:t>EPJ Nonlinear Biomedical Physics</a:t>
            </a:r>
            <a:r>
              <a:rPr lang="en-US" sz="2300" dirty="0">
                <a:solidFill>
                  <a:srgbClr val="222222"/>
                </a:solidFill>
                <a:latin typeface="Arial" panose="020B0604020202020204" pitchFamily="34" charset="0"/>
              </a:rPr>
              <a:t>, </a:t>
            </a:r>
            <a:r>
              <a:rPr lang="en-US" sz="2300" i="1" dirty="0">
                <a:solidFill>
                  <a:srgbClr val="222222"/>
                </a:solidFill>
                <a:latin typeface="Arial" panose="020B0604020202020204" pitchFamily="34" charset="0"/>
              </a:rPr>
              <a:t>3</a:t>
            </a:r>
            <a:r>
              <a:rPr lang="en-US" sz="2300" dirty="0">
                <a:solidFill>
                  <a:srgbClr val="222222"/>
                </a:solidFill>
                <a:latin typeface="Arial" panose="020B0604020202020204" pitchFamily="34" charset="0"/>
              </a:rPr>
              <a:t>, 8.</a:t>
            </a:r>
            <a:endParaRPr lang="en-US" sz="2300" dirty="0">
              <a:solidFill>
                <a:prstClr val="black"/>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37AD98E-B348-4CF6-9BAB-B5B7EF48947B}"/>
              </a:ext>
            </a:extLst>
          </p:cNvPr>
          <p:cNvSpPr/>
          <p:nvPr/>
        </p:nvSpPr>
        <p:spPr>
          <a:xfrm>
            <a:off x="19082604" y="9928657"/>
            <a:ext cx="9016741" cy="2400657"/>
          </a:xfrm>
          <a:prstGeom prst="rect">
            <a:avLst/>
          </a:prstGeom>
        </p:spPr>
        <p:txBody>
          <a:bodyPr wrap="square">
            <a:spAutoFit/>
          </a:bodyPr>
          <a:lstStyle/>
          <a:p>
            <a:r>
              <a:rPr lang="en-US" sz="3000" b="1" dirty="0"/>
              <a:t>Relative ID: 2 (Stance Symmetry) x 2 (Relative Distance) x 2 (Behavior) RMA: </a:t>
            </a:r>
          </a:p>
          <a:p>
            <a:pPr marL="365760" indent="-274320">
              <a:buFont typeface="Arial" panose="020B0604020202020204" pitchFamily="34" charset="0"/>
              <a:buChar char="•"/>
            </a:pPr>
            <a:r>
              <a:rPr lang="en-US" sz="3000" dirty="0"/>
              <a:t>Relative Distance: </a:t>
            </a:r>
            <a:r>
              <a:rPr lang="en-US" sz="3000" i="1" dirty="0"/>
              <a:t>F</a:t>
            </a:r>
            <a:r>
              <a:rPr lang="en-US" sz="3000" dirty="0"/>
              <a:t>(1, 11) = 12.11, </a:t>
            </a:r>
            <a:r>
              <a:rPr lang="en-US" sz="3000" i="1" dirty="0"/>
              <a:t>pes = </a:t>
            </a:r>
            <a:r>
              <a:rPr lang="en-US" sz="3000" dirty="0"/>
              <a:t>.52, </a:t>
            </a:r>
            <a:r>
              <a:rPr lang="en-US" sz="3000" i="1" dirty="0"/>
              <a:t>p</a:t>
            </a:r>
            <a:r>
              <a:rPr lang="en-US" sz="3000" dirty="0"/>
              <a:t> &lt; .01. </a:t>
            </a:r>
          </a:p>
          <a:p>
            <a:pPr marL="365760" indent="-274320">
              <a:buFont typeface="Arial" panose="020B0604020202020204" pitchFamily="34" charset="0"/>
              <a:buChar char="•"/>
            </a:pPr>
            <a:r>
              <a:rPr lang="en-US" sz="3000" dirty="0"/>
              <a:t>Stance Symmetry x Relative Distance: </a:t>
            </a:r>
            <a:r>
              <a:rPr lang="en-US" sz="3000" i="1" dirty="0"/>
              <a:t>F</a:t>
            </a:r>
            <a:r>
              <a:rPr lang="en-US" sz="3000" dirty="0"/>
              <a:t>(1, 11) = 3.68, </a:t>
            </a:r>
            <a:r>
              <a:rPr lang="en-US" sz="3000" i="1" dirty="0"/>
              <a:t>pes = </a:t>
            </a:r>
            <a:r>
              <a:rPr lang="en-US" sz="3000" dirty="0"/>
              <a:t>.25, </a:t>
            </a:r>
            <a:r>
              <a:rPr lang="en-US" sz="3000" i="1" dirty="0"/>
              <a:t>p</a:t>
            </a:r>
            <a:r>
              <a:rPr lang="en-US" sz="3000" dirty="0"/>
              <a:t> = .08. </a:t>
            </a:r>
          </a:p>
        </p:txBody>
      </p:sp>
      <p:sp>
        <p:nvSpPr>
          <p:cNvPr id="37" name="TextBox 36">
            <a:extLst>
              <a:ext uri="{FF2B5EF4-FFF2-40B4-BE49-F238E27FC236}">
                <a16:creationId xmlns:a16="http://schemas.microsoft.com/office/drawing/2014/main" id="{085A4B86-42E2-4FBE-9A43-D8B25DC28110}"/>
              </a:ext>
            </a:extLst>
          </p:cNvPr>
          <p:cNvSpPr txBox="1"/>
          <p:nvPr/>
        </p:nvSpPr>
        <p:spPr>
          <a:xfrm>
            <a:off x="19880193" y="19892377"/>
            <a:ext cx="8711771" cy="1938992"/>
          </a:xfrm>
          <a:prstGeom prst="rect">
            <a:avLst/>
          </a:prstGeom>
          <a:noFill/>
        </p:spPr>
        <p:txBody>
          <a:bodyPr wrap="square" rtlCol="0">
            <a:spAutoFit/>
          </a:bodyPr>
          <a:lstStyle/>
          <a:p>
            <a:r>
              <a:rPr lang="en-US" sz="3000" b="1" dirty="0"/>
              <a:t>RQA: % Determinism via 2 (Stance) x 2 (Distance Traveled) x 2 (Behavior) RMA: </a:t>
            </a:r>
          </a:p>
          <a:p>
            <a:pPr marL="365760" indent="-274320">
              <a:buFont typeface="Arial" panose="020B0604020202020204" pitchFamily="34" charset="0"/>
              <a:buChar char="•"/>
            </a:pPr>
            <a:r>
              <a:rPr lang="en-US" sz="3000" dirty="0"/>
              <a:t>Stance: </a:t>
            </a:r>
            <a:r>
              <a:rPr lang="en-US" sz="3000" i="1" dirty="0"/>
              <a:t>F</a:t>
            </a:r>
            <a:r>
              <a:rPr lang="en-US" sz="3000" dirty="0"/>
              <a:t>(1, 23) = 4.51, </a:t>
            </a:r>
            <a:r>
              <a:rPr lang="en-US" sz="3000" i="1" dirty="0"/>
              <a:t>pes = </a:t>
            </a:r>
            <a:r>
              <a:rPr lang="en-US" sz="3000" dirty="0"/>
              <a:t>.16, </a:t>
            </a:r>
            <a:r>
              <a:rPr lang="en-US" sz="3000" i="1" dirty="0"/>
              <a:t>p</a:t>
            </a:r>
            <a:r>
              <a:rPr lang="en-US" sz="3000" dirty="0"/>
              <a:t> = .04. </a:t>
            </a:r>
          </a:p>
          <a:p>
            <a:pPr marL="365760" indent="-274320">
              <a:buFont typeface="Arial" panose="020B0604020202020204" pitchFamily="34" charset="0"/>
              <a:buChar char="•"/>
            </a:pPr>
            <a:r>
              <a:rPr lang="en-US" sz="3000" dirty="0"/>
              <a:t>Stance x Behavior: </a:t>
            </a:r>
            <a:r>
              <a:rPr lang="en-US" sz="3000" i="1" dirty="0"/>
              <a:t>F</a:t>
            </a:r>
            <a:r>
              <a:rPr lang="en-US" sz="3000" dirty="0"/>
              <a:t>(1, 23) = 3.51, </a:t>
            </a:r>
            <a:r>
              <a:rPr lang="en-US" sz="3000" i="1" dirty="0"/>
              <a:t>pes = </a:t>
            </a:r>
            <a:r>
              <a:rPr lang="en-US" sz="3000" dirty="0"/>
              <a:t>.13, </a:t>
            </a:r>
            <a:r>
              <a:rPr lang="en-US" sz="3000" i="1" dirty="0"/>
              <a:t>p</a:t>
            </a:r>
            <a:r>
              <a:rPr lang="en-US" sz="3000" dirty="0"/>
              <a:t> = .07. </a:t>
            </a:r>
          </a:p>
        </p:txBody>
      </p:sp>
      <p:pic>
        <p:nvPicPr>
          <p:cNvPr id="15" name="Picture 14">
            <a:extLst>
              <a:ext uri="{FF2B5EF4-FFF2-40B4-BE49-F238E27FC236}">
                <a16:creationId xmlns:a16="http://schemas.microsoft.com/office/drawing/2014/main" id="{26FF893F-9C96-4165-A62B-60ED935406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49877" y="22011531"/>
            <a:ext cx="9119638" cy="6514026"/>
          </a:xfrm>
          <a:prstGeom prst="rect">
            <a:avLst/>
          </a:prstGeom>
        </p:spPr>
      </p:pic>
      <p:pic>
        <p:nvPicPr>
          <p:cNvPr id="20" name="Picture 19">
            <a:extLst>
              <a:ext uri="{FF2B5EF4-FFF2-40B4-BE49-F238E27FC236}">
                <a16:creationId xmlns:a16="http://schemas.microsoft.com/office/drawing/2014/main" id="{47E9499D-9BC1-4FD7-BE7A-D01A6BA2A6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287096" y="21963965"/>
            <a:ext cx="9114740" cy="6510528"/>
          </a:xfrm>
          <a:prstGeom prst="rect">
            <a:avLst/>
          </a:prstGeom>
        </p:spPr>
      </p:pic>
      <p:pic>
        <p:nvPicPr>
          <p:cNvPr id="8" name="Picture 7">
            <a:extLst>
              <a:ext uri="{FF2B5EF4-FFF2-40B4-BE49-F238E27FC236}">
                <a16:creationId xmlns:a16="http://schemas.microsoft.com/office/drawing/2014/main" id="{00BDE056-D5CB-DC48-BE39-685006FFB52B}"/>
              </a:ext>
            </a:extLst>
          </p:cNvPr>
          <p:cNvPicPr>
            <a:picLocks noChangeAspect="1"/>
          </p:cNvPicPr>
          <p:nvPr/>
        </p:nvPicPr>
        <p:blipFill>
          <a:blip r:embed="rId10"/>
          <a:stretch>
            <a:fillRect/>
          </a:stretch>
        </p:blipFill>
        <p:spPr>
          <a:xfrm>
            <a:off x="24780293" y="28607089"/>
            <a:ext cx="3319052" cy="1421190"/>
          </a:xfrm>
          <a:prstGeom prst="rect">
            <a:avLst/>
          </a:prstGeom>
        </p:spPr>
      </p:pic>
      <p:sp>
        <p:nvSpPr>
          <p:cNvPr id="41" name="TextBox 40">
            <a:extLst>
              <a:ext uri="{FF2B5EF4-FFF2-40B4-BE49-F238E27FC236}">
                <a16:creationId xmlns:a16="http://schemas.microsoft.com/office/drawing/2014/main" id="{588612C7-F6E5-4D0A-BCA3-603FA00EEEDE}"/>
              </a:ext>
            </a:extLst>
          </p:cNvPr>
          <p:cNvSpPr txBox="1"/>
          <p:nvPr/>
        </p:nvSpPr>
        <p:spPr>
          <a:xfrm>
            <a:off x="9850684" y="29776780"/>
            <a:ext cx="8767636" cy="1477328"/>
          </a:xfrm>
          <a:prstGeom prst="rect">
            <a:avLst/>
          </a:prstGeom>
          <a:noFill/>
        </p:spPr>
        <p:txBody>
          <a:bodyPr wrap="square" rtlCol="0">
            <a:spAutoFit/>
          </a:bodyPr>
          <a:lstStyle/>
          <a:p>
            <a:r>
              <a:rPr lang="en-US" sz="3000" b="1" dirty="0"/>
              <a:t>RQA: </a:t>
            </a:r>
            <a:r>
              <a:rPr lang="en-US" sz="3000" b="1" dirty="0" err="1"/>
              <a:t>Meanline</a:t>
            </a:r>
            <a:r>
              <a:rPr lang="en-US" sz="3000" b="1" dirty="0"/>
              <a:t> length via LMM: </a:t>
            </a:r>
          </a:p>
          <a:p>
            <a:pPr marL="365760" indent="-274320">
              <a:buFont typeface="Arial" panose="020B0604020202020204" pitchFamily="34" charset="0"/>
              <a:buChar char="•"/>
            </a:pPr>
            <a:r>
              <a:rPr lang="en-US" sz="3000" dirty="0"/>
              <a:t>Behavior: </a:t>
            </a:r>
            <a:r>
              <a:rPr lang="en-US" sz="3000" dirty="0" err="1"/>
              <a:t>ß</a:t>
            </a:r>
            <a:r>
              <a:rPr lang="en-US" sz="3000" dirty="0"/>
              <a:t> = 3.68, SE = 1.24, </a:t>
            </a:r>
            <a:r>
              <a:rPr lang="en-US" sz="3000" i="1" dirty="0"/>
              <a:t>p</a:t>
            </a:r>
            <a:r>
              <a:rPr lang="en-US" sz="3000" dirty="0"/>
              <a:t> = .003. </a:t>
            </a:r>
          </a:p>
          <a:p>
            <a:pPr marL="365760" indent="-274320">
              <a:buFont typeface="Arial" panose="020B0604020202020204" pitchFamily="34" charset="0"/>
              <a:buChar char="•"/>
            </a:pPr>
            <a:r>
              <a:rPr lang="en-US" sz="3000" dirty="0"/>
              <a:t>Behavior x Relative ID: </a:t>
            </a:r>
            <a:r>
              <a:rPr lang="en-US" sz="3000" dirty="0" err="1"/>
              <a:t>ß</a:t>
            </a:r>
            <a:r>
              <a:rPr lang="en-US" sz="3000" dirty="0"/>
              <a:t> = 2.56, SE = 1.37, </a:t>
            </a:r>
            <a:r>
              <a:rPr lang="en-US" sz="3000" i="1" dirty="0"/>
              <a:t>p</a:t>
            </a:r>
            <a:r>
              <a:rPr lang="en-US" sz="3000" dirty="0"/>
              <a:t> = .06. </a:t>
            </a:r>
          </a:p>
        </p:txBody>
      </p:sp>
      <p:sp>
        <p:nvSpPr>
          <p:cNvPr id="42" name="TextBox 41">
            <a:extLst>
              <a:ext uri="{FF2B5EF4-FFF2-40B4-BE49-F238E27FC236}">
                <a16:creationId xmlns:a16="http://schemas.microsoft.com/office/drawing/2014/main" id="{803DFE10-11FA-4730-B877-D6F9154F0AB6}"/>
              </a:ext>
            </a:extLst>
          </p:cNvPr>
          <p:cNvSpPr txBox="1"/>
          <p:nvPr/>
        </p:nvSpPr>
        <p:spPr>
          <a:xfrm>
            <a:off x="10278984" y="29153288"/>
            <a:ext cx="18016225" cy="643894"/>
          </a:xfrm>
          <a:prstGeom prst="rect">
            <a:avLst/>
          </a:prstGeom>
          <a:noFill/>
        </p:spPr>
        <p:txBody>
          <a:bodyPr wrap="square" rtlCol="0">
            <a:spAutoFit/>
          </a:bodyPr>
          <a:lstStyle/>
          <a:p>
            <a:pPr>
              <a:lnSpc>
                <a:spcPct val="120000"/>
              </a:lnSpc>
            </a:pPr>
            <a:r>
              <a:rPr lang="en-US" sz="3200" dirty="0">
                <a:cs typeface="JasmineUPC" panose="020B0502040204020203" pitchFamily="18" charset="-34"/>
              </a:rPr>
              <a:t>RQA measures of CRP change as a function of behavior and difference in individual IDs</a:t>
            </a:r>
          </a:p>
        </p:txBody>
      </p:sp>
      <p:sp>
        <p:nvSpPr>
          <p:cNvPr id="43" name="TextBox 42">
            <a:extLst>
              <a:ext uri="{FF2B5EF4-FFF2-40B4-BE49-F238E27FC236}">
                <a16:creationId xmlns:a16="http://schemas.microsoft.com/office/drawing/2014/main" id="{1927881A-D02E-4C0F-A351-E6A38747D8EE}"/>
              </a:ext>
            </a:extLst>
          </p:cNvPr>
          <p:cNvSpPr txBox="1"/>
          <p:nvPr/>
        </p:nvSpPr>
        <p:spPr>
          <a:xfrm>
            <a:off x="11420623" y="18817237"/>
            <a:ext cx="16104279" cy="1077218"/>
          </a:xfrm>
          <a:prstGeom prst="rect">
            <a:avLst/>
          </a:prstGeom>
          <a:noFill/>
        </p:spPr>
        <p:txBody>
          <a:bodyPr wrap="square" rtlCol="0">
            <a:spAutoFit/>
          </a:bodyPr>
          <a:lstStyle/>
          <a:p>
            <a:r>
              <a:rPr lang="en-US" sz="3200" dirty="0">
                <a:cs typeface="JasmineUPC" panose="020B0502040204020203" pitchFamily="18" charset="-34"/>
              </a:rPr>
              <a:t>RQA measures of intrapersonal Hand-Torso coupling change as a function of behavior (phase) and individual effective ID</a:t>
            </a:r>
          </a:p>
        </p:txBody>
      </p:sp>
      <p:sp>
        <p:nvSpPr>
          <p:cNvPr id="44" name="TextBox 43">
            <a:extLst>
              <a:ext uri="{FF2B5EF4-FFF2-40B4-BE49-F238E27FC236}">
                <a16:creationId xmlns:a16="http://schemas.microsoft.com/office/drawing/2014/main" id="{10AE56F8-7FA0-49A0-B815-A83E785D8180}"/>
              </a:ext>
            </a:extLst>
          </p:cNvPr>
          <p:cNvSpPr txBox="1"/>
          <p:nvPr/>
        </p:nvSpPr>
        <p:spPr>
          <a:xfrm>
            <a:off x="19237231" y="29771740"/>
            <a:ext cx="8705058" cy="1477328"/>
          </a:xfrm>
          <a:prstGeom prst="rect">
            <a:avLst/>
          </a:prstGeom>
          <a:noFill/>
        </p:spPr>
        <p:txBody>
          <a:bodyPr wrap="square" rtlCol="0">
            <a:spAutoFit/>
          </a:bodyPr>
          <a:lstStyle/>
          <a:p>
            <a:r>
              <a:rPr lang="en-US" sz="3000" b="1" dirty="0"/>
              <a:t>RQA: % Determinism via LMM: </a:t>
            </a:r>
          </a:p>
          <a:p>
            <a:pPr marL="365760" indent="-274320">
              <a:buFont typeface="Arial" panose="020B0604020202020204" pitchFamily="34" charset="0"/>
              <a:buChar char="•"/>
            </a:pPr>
            <a:r>
              <a:rPr lang="en-US" sz="3000" dirty="0"/>
              <a:t>Relative ID: </a:t>
            </a:r>
            <a:r>
              <a:rPr lang="en-US" sz="3000" dirty="0" err="1"/>
              <a:t>ß</a:t>
            </a:r>
            <a:r>
              <a:rPr lang="en-US" sz="3000" dirty="0"/>
              <a:t> = -3.55, SE = 0.98, </a:t>
            </a:r>
            <a:r>
              <a:rPr lang="en-US" sz="3000" i="1" dirty="0"/>
              <a:t>p</a:t>
            </a:r>
            <a:r>
              <a:rPr lang="en-US" sz="3000" dirty="0"/>
              <a:t> &lt; .001.</a:t>
            </a:r>
          </a:p>
          <a:p>
            <a:pPr marL="365760" indent="-274320">
              <a:buFont typeface="Arial" panose="020B0604020202020204" pitchFamily="34" charset="0"/>
              <a:buChar char="•"/>
            </a:pPr>
            <a:r>
              <a:rPr lang="en-US" sz="3000" dirty="0"/>
              <a:t>Behavior x Relative ID: </a:t>
            </a:r>
            <a:r>
              <a:rPr lang="en-US" sz="3000" dirty="0" err="1"/>
              <a:t>ß</a:t>
            </a:r>
            <a:r>
              <a:rPr lang="en-US" sz="3000" dirty="0"/>
              <a:t> = 4.76, SE = 1.31, </a:t>
            </a:r>
            <a:r>
              <a:rPr lang="en-US" sz="3000" i="1" dirty="0"/>
              <a:t>p</a:t>
            </a:r>
            <a:r>
              <a:rPr lang="en-US" sz="3000" dirty="0"/>
              <a:t> = .06. </a:t>
            </a:r>
          </a:p>
        </p:txBody>
      </p:sp>
      <p:pic>
        <p:nvPicPr>
          <p:cNvPr id="46" name="Picture 45" descr="A close up of a map&#10;&#10;Description automatically generated">
            <a:extLst>
              <a:ext uri="{FF2B5EF4-FFF2-40B4-BE49-F238E27FC236}">
                <a16:creationId xmlns:a16="http://schemas.microsoft.com/office/drawing/2014/main" id="{99548E0D-19E8-4114-865E-4AA9534A94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150472" y="31434914"/>
            <a:ext cx="9114739" cy="6510528"/>
          </a:xfrm>
          <a:prstGeom prst="rect">
            <a:avLst/>
          </a:prstGeom>
        </p:spPr>
      </p:pic>
      <p:pic>
        <p:nvPicPr>
          <p:cNvPr id="48" name="Picture 47" descr="A close up of a map&#10;&#10;Description automatically generated">
            <a:extLst>
              <a:ext uri="{FF2B5EF4-FFF2-40B4-BE49-F238E27FC236}">
                <a16:creationId xmlns:a16="http://schemas.microsoft.com/office/drawing/2014/main" id="{514AAF12-EAFC-40B2-9CF4-90D6A683A8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56134" y="31445651"/>
            <a:ext cx="9114740" cy="6510528"/>
          </a:xfrm>
          <a:prstGeom prst="rect">
            <a:avLst/>
          </a:prstGeom>
        </p:spPr>
      </p:pic>
      <p:sp>
        <p:nvSpPr>
          <p:cNvPr id="7" name="Rectangle 6">
            <a:extLst>
              <a:ext uri="{FF2B5EF4-FFF2-40B4-BE49-F238E27FC236}">
                <a16:creationId xmlns:a16="http://schemas.microsoft.com/office/drawing/2014/main" id="{F1F02C76-1BDA-844A-A896-C057F2B0D7CD}"/>
              </a:ext>
            </a:extLst>
          </p:cNvPr>
          <p:cNvSpPr/>
          <p:nvPr/>
        </p:nvSpPr>
        <p:spPr>
          <a:xfrm>
            <a:off x="0" y="39097535"/>
            <a:ext cx="3825300" cy="369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209CACC6-390F-4E2F-B74E-A159904A00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7593" y="39940968"/>
            <a:ext cx="2992807" cy="2320753"/>
          </a:xfrm>
          <a:prstGeom prst="rect">
            <a:avLst/>
          </a:prstGeom>
        </p:spPr>
      </p:pic>
      <p:pic>
        <p:nvPicPr>
          <p:cNvPr id="21" name="Picture 20">
            <a:extLst>
              <a:ext uri="{FF2B5EF4-FFF2-40B4-BE49-F238E27FC236}">
                <a16:creationId xmlns:a16="http://schemas.microsoft.com/office/drawing/2014/main" id="{E801CA00-91A2-489A-90FE-2476F9AFCD0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707684" y="39663181"/>
            <a:ext cx="2783322" cy="2783322"/>
          </a:xfrm>
          <a:prstGeom prst="rect">
            <a:avLst/>
          </a:prstGeom>
        </p:spPr>
      </p:pic>
    </p:spTree>
    <p:extLst>
      <p:ext uri="{BB962C8B-B14F-4D97-AF65-F5344CB8AC3E}">
        <p14:creationId xmlns:p14="http://schemas.microsoft.com/office/powerpoint/2010/main" val="10876060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1893</TotalTime>
  <Words>510</Words>
  <Application>Microsoft Office PowerPoint</Application>
  <PresentationFormat>Custom</PresentationFormat>
  <Paragraphs>43</Paragraphs>
  <Slides>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vt:i4>
      </vt:variant>
    </vt:vector>
  </HeadingPairs>
  <TitlesOfParts>
    <vt:vector size="12" baseType="lpstr">
      <vt:lpstr>Arial</vt:lpstr>
      <vt:lpstr>Calibri</vt:lpstr>
      <vt:lpstr>Calibri (Body)</vt:lpstr>
      <vt:lpstr>Calibri Light</vt:lpstr>
      <vt:lpstr>JasmineUPC</vt:lpstr>
      <vt:lpstr>Lato</vt:lpstr>
      <vt:lpstr>Lato </vt:lpstr>
      <vt:lpstr>Lato Black</vt:lpstr>
      <vt:lpstr>Roboto</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Morrison</dc:creator>
  <cp:lastModifiedBy>Corbin, Sierra (corbinsf)</cp:lastModifiedBy>
  <cp:revision>44</cp:revision>
  <dcterms:created xsi:type="dcterms:W3CDTF">2019-04-03T04:48:47Z</dcterms:created>
  <dcterms:modified xsi:type="dcterms:W3CDTF">2019-06-30T19:07:03Z</dcterms:modified>
</cp:coreProperties>
</file>